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7"/>
  </p:notesMasterIdLst>
  <p:sldIdLst>
    <p:sldId id="256" r:id="rId2"/>
    <p:sldId id="257" r:id="rId3"/>
    <p:sldId id="258" r:id="rId4"/>
    <p:sldId id="262" r:id="rId5"/>
    <p:sldId id="276" r:id="rId6"/>
    <p:sldId id="260" r:id="rId7"/>
    <p:sldId id="261" r:id="rId8"/>
    <p:sldId id="269" r:id="rId9"/>
    <p:sldId id="286" r:id="rId10"/>
    <p:sldId id="287" r:id="rId11"/>
    <p:sldId id="288" r:id="rId12"/>
    <p:sldId id="289" r:id="rId13"/>
    <p:sldId id="272" r:id="rId14"/>
    <p:sldId id="273" r:id="rId15"/>
    <p:sldId id="263" r:id="rId16"/>
    <p:sldId id="266" r:id="rId17"/>
    <p:sldId id="275" r:id="rId18"/>
    <p:sldId id="280" r:id="rId19"/>
    <p:sldId id="281" r:id="rId20"/>
    <p:sldId id="267" r:id="rId21"/>
    <p:sldId id="274" r:id="rId22"/>
    <p:sldId id="265" r:id="rId23"/>
    <p:sldId id="264" r:id="rId24"/>
    <p:sldId id="271" r:id="rId25"/>
    <p:sldId id="282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8" autoAdjust="0"/>
    <p:restoredTop sz="86500" autoAdjust="0"/>
  </p:normalViewPr>
  <p:slideViewPr>
    <p:cSldViewPr>
      <p:cViewPr>
        <p:scale>
          <a:sx n="46" d="100"/>
          <a:sy n="46" d="100"/>
        </p:scale>
        <p:origin x="-63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F07E65FB-E5D3-4FED-B87F-12E914C5F449}" type="datetimeFigureOut">
              <a:rPr lang="en-NZ"/>
              <a:pPr>
                <a:defRPr/>
              </a:pPr>
              <a:t>1/09/2011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NZ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NZ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897F386E-720D-4943-8E85-57F4364B9168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5A45BB-6E5F-452E-9338-EA7BD7F830DA}" type="slidenum">
              <a:rPr lang="en-NZ" smtClean="0">
                <a:latin typeface="Tahoma" pitchFamily="34" charset="0"/>
              </a:rPr>
              <a:pPr/>
              <a:t>1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7F386E-720D-4943-8E85-57F4364B9168}" type="slidenum">
              <a:rPr lang="en-NZ" smtClean="0"/>
              <a:pPr>
                <a:defRPr/>
              </a:pPr>
              <a:t>10</a:t>
            </a:fld>
            <a:endParaRPr lang="en-N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7F386E-720D-4943-8E85-57F4364B9168}" type="slidenum">
              <a:rPr lang="en-NZ" smtClean="0"/>
              <a:pPr>
                <a:defRPr/>
              </a:pPr>
              <a:t>11</a:t>
            </a:fld>
            <a:endParaRPr lang="en-N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7F386E-720D-4943-8E85-57F4364B9168}" type="slidenum">
              <a:rPr lang="en-NZ" smtClean="0"/>
              <a:pPr>
                <a:defRPr/>
              </a:pPr>
              <a:t>12</a:t>
            </a:fld>
            <a:endParaRPr lang="en-N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C7FB8FB-A767-40A4-B215-E054C25406B9}" type="slidenum">
              <a:rPr lang="en-NZ" smtClean="0">
                <a:latin typeface="Tahoma" pitchFamily="34" charset="0"/>
              </a:rPr>
              <a:pPr/>
              <a:t>13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49DF70-79EA-4308-9876-AB8AC49C8B90}" type="slidenum">
              <a:rPr lang="en-NZ" smtClean="0">
                <a:latin typeface="Tahoma" pitchFamily="34" charset="0"/>
              </a:rPr>
              <a:pPr/>
              <a:t>14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CC2A89-4AF3-49F9-818F-79C14265A351}" type="slidenum">
              <a:rPr lang="en-NZ" smtClean="0">
                <a:latin typeface="Tahoma" pitchFamily="34" charset="0"/>
              </a:rPr>
              <a:pPr/>
              <a:t>15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1801B8-096F-4631-85A4-F8598A6B2623}" type="slidenum">
              <a:rPr lang="en-NZ" smtClean="0">
                <a:latin typeface="Tahoma" pitchFamily="34" charset="0"/>
              </a:rPr>
              <a:pPr/>
              <a:t>16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26EA594-3166-4C1A-AC61-3B779476DAB7}" type="slidenum">
              <a:rPr lang="en-NZ" smtClean="0">
                <a:latin typeface="Tahoma" pitchFamily="34" charset="0"/>
              </a:rPr>
              <a:pPr/>
              <a:t>17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B6E99F9-3364-47F3-9538-80E993F5372E}" type="slidenum">
              <a:rPr lang="en-NZ" smtClean="0">
                <a:latin typeface="Tahoma" pitchFamily="34" charset="0"/>
              </a:rPr>
              <a:pPr/>
              <a:t>18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A3C204-AE8D-4F45-9227-C0A3A773D8FE}" type="slidenum">
              <a:rPr lang="en-NZ" smtClean="0">
                <a:latin typeface="Tahoma" pitchFamily="34" charset="0"/>
              </a:rPr>
              <a:pPr/>
              <a:t>19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42D907-C7D5-46D9-A614-C9CB0AA4941B}" type="slidenum">
              <a:rPr lang="en-NZ" smtClean="0">
                <a:latin typeface="Tahoma" pitchFamily="34" charset="0"/>
              </a:rPr>
              <a:pPr/>
              <a:t>2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8002EA-C592-4412-B722-5F4A28FDFAC8}" type="slidenum">
              <a:rPr lang="en-NZ" smtClean="0">
                <a:latin typeface="Tahoma" pitchFamily="34" charset="0"/>
              </a:rPr>
              <a:pPr/>
              <a:t>20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30465F-140C-4177-96D7-E59B3213E7D5}" type="slidenum">
              <a:rPr lang="en-NZ" smtClean="0">
                <a:latin typeface="Tahoma" pitchFamily="34" charset="0"/>
              </a:rPr>
              <a:pPr/>
              <a:t>21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5F7D72-E82C-49FA-BB15-F569DB24C3DE}" type="slidenum">
              <a:rPr lang="en-NZ" smtClean="0">
                <a:latin typeface="Tahoma" pitchFamily="34" charset="0"/>
              </a:rPr>
              <a:pPr/>
              <a:t>22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DB32F4-2261-4F13-B68F-1F8CD9791BED}" type="slidenum">
              <a:rPr lang="en-NZ" smtClean="0">
                <a:latin typeface="Tahoma" pitchFamily="34" charset="0"/>
              </a:rPr>
              <a:pPr/>
              <a:t>23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B97135-37D4-4862-BEE5-79668EC25C99}" type="slidenum">
              <a:rPr lang="en-NZ" smtClean="0">
                <a:latin typeface="Tahoma" pitchFamily="34" charset="0"/>
              </a:rPr>
              <a:pPr/>
              <a:t>24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7F386E-720D-4943-8E85-57F4364B9168}" type="slidenum">
              <a:rPr lang="en-NZ" smtClean="0"/>
              <a:pPr>
                <a:defRPr/>
              </a:pPr>
              <a:t>25</a:t>
            </a:fld>
            <a:endParaRPr lang="en-N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44AA52C-9C65-4808-AA0B-73715F910E01}" type="slidenum">
              <a:rPr lang="en-NZ" smtClean="0">
                <a:latin typeface="Tahoma" pitchFamily="34" charset="0"/>
              </a:rPr>
              <a:pPr/>
              <a:t>3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2843B2-2BEF-439B-AA86-40352D136166}" type="slidenum">
              <a:rPr lang="en-NZ" smtClean="0">
                <a:latin typeface="Tahoma" pitchFamily="34" charset="0"/>
              </a:rPr>
              <a:pPr/>
              <a:t>4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12F7E1-BECB-4F3F-B157-A6D465A61B17}" type="slidenum">
              <a:rPr lang="en-NZ" smtClean="0">
                <a:latin typeface="Tahoma" pitchFamily="34" charset="0"/>
              </a:rPr>
              <a:pPr/>
              <a:t>5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C12244A-7AD5-4952-8159-34BADAD80643}" type="slidenum">
              <a:rPr lang="en-NZ" smtClean="0">
                <a:latin typeface="Tahoma" pitchFamily="34" charset="0"/>
              </a:rPr>
              <a:pPr/>
              <a:t>6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3150378-4B06-4457-9A0D-A0166F9C382A}" type="slidenum">
              <a:rPr lang="en-NZ" smtClean="0">
                <a:latin typeface="Tahoma" pitchFamily="34" charset="0"/>
              </a:rPr>
              <a:pPr/>
              <a:t>7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5A4836-4217-4B89-A87E-38B718603A63}" type="slidenum">
              <a:rPr lang="en-NZ" smtClean="0">
                <a:latin typeface="Tahoma" pitchFamily="34" charset="0"/>
              </a:rPr>
              <a:pPr/>
              <a:t>8</a:t>
            </a:fld>
            <a:endParaRPr lang="en-NZ" smtClean="0">
              <a:latin typeface="Tahoma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7F386E-720D-4943-8E85-57F4364B9168}" type="slidenum">
              <a:rPr lang="en-NZ" smtClean="0"/>
              <a:pPr>
                <a:defRPr/>
              </a:pPr>
              <a:t>9</a:t>
            </a:fld>
            <a:endParaRPr lang="en-N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BD92C-8AAC-4FFC-A113-D9FBFEB0FF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BDDEB-1527-401F-85E9-DBB2E140CB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1A892-3E0B-4047-8078-65801FE9C3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C46DB-3ACC-4FC2-A494-4A8B763293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F442C-F730-4773-A3CE-69CF79F017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9B03B-A7CE-48E9-A3A7-D48DA4DC43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1B703-12F5-46B8-82B8-AAA517333C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5BB7C-25F0-4A27-A6ED-9BFE2F2708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2B6FC-2529-4EB8-BFD7-B77FB80F47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51EC2-C9B4-4493-81B3-2E9EE102E2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1B6F6-E6C8-4D9C-81EB-C68CA63F51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9FE0C9E5-7D7C-4468-A15C-9E106E8252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z="4000" noProof="0" dirty="0" smtClean="0"/>
              <a:t>The Separate but Related Cultures of Evaluation &amp; Policy Analysis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AES 2011 Conference</a:t>
            </a:r>
          </a:p>
          <a:p>
            <a:pPr eaLnBrk="1" hangingPunct="1">
              <a:defRPr/>
            </a:pPr>
            <a:r>
              <a:rPr lang="en-NZ" noProof="0" dirty="0" smtClean="0"/>
              <a:t>David Turner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More</a:t>
            </a:r>
            <a:r>
              <a:rPr lang="en-NZ" baseline="0" dirty="0" smtClean="0"/>
              <a:t> Evaluation Books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400" dirty="0" err="1" smtClean="0"/>
              <a:t>Shadish</a:t>
            </a:r>
            <a:r>
              <a:rPr lang="en-NZ" sz="2400" dirty="0" smtClean="0"/>
              <a:t>, Foundations</a:t>
            </a:r>
            <a:r>
              <a:rPr lang="en-NZ" sz="2400" baseline="0" dirty="0" smtClean="0"/>
              <a:t> of Program Evaluation</a:t>
            </a:r>
          </a:p>
          <a:p>
            <a:r>
              <a:rPr lang="en-NZ" sz="2400" baseline="0" dirty="0" err="1" smtClean="0"/>
              <a:t>Mathison</a:t>
            </a:r>
            <a:r>
              <a:rPr lang="en-NZ" sz="2400" baseline="0" dirty="0" smtClean="0"/>
              <a:t>, Encyclopedia of Evaluation </a:t>
            </a:r>
          </a:p>
          <a:p>
            <a:r>
              <a:rPr lang="en-NZ" sz="2400" baseline="0" dirty="0" err="1" smtClean="0"/>
              <a:t>Wholey</a:t>
            </a:r>
            <a:r>
              <a:rPr lang="en-NZ" sz="2400" baseline="0" dirty="0" smtClean="0"/>
              <a:t>, Handbook of Practical Program Evaluation </a:t>
            </a:r>
          </a:p>
          <a:p>
            <a:r>
              <a:rPr lang="en-NZ" sz="2400" baseline="0" dirty="0" smtClean="0"/>
              <a:t>Owen, Program Evaluation </a:t>
            </a:r>
          </a:p>
          <a:p>
            <a:r>
              <a:rPr lang="en-NZ" sz="2400" baseline="0" dirty="0" smtClean="0"/>
              <a:t>Davidson, Evaluation Methodology Basics</a:t>
            </a:r>
          </a:p>
          <a:p>
            <a:r>
              <a:rPr lang="en-NZ" sz="2400" baseline="0" dirty="0" smtClean="0"/>
              <a:t>Yarbrough, Program Evaluation Standards</a:t>
            </a:r>
          </a:p>
          <a:p>
            <a:r>
              <a:rPr lang="en-NZ" sz="2400" baseline="0" dirty="0" smtClean="0"/>
              <a:t>Fitzpatrick, Program Evaluation: Alternative Approaches </a:t>
            </a:r>
          </a:p>
          <a:p>
            <a:r>
              <a:rPr lang="en-NZ" sz="2400" baseline="0" dirty="0" smtClean="0"/>
              <a:t>Bamberger, Real World Evaluation </a:t>
            </a:r>
            <a:endParaRPr lang="en-NZ" sz="3200" baseline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Policy Books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400" dirty="0" err="1" smtClean="0"/>
              <a:t>Bardach</a:t>
            </a:r>
            <a:r>
              <a:rPr lang="en-NZ" sz="2400" dirty="0" smtClean="0"/>
              <a:t>, A Practical</a:t>
            </a:r>
            <a:r>
              <a:rPr lang="en-NZ" sz="2400" baseline="0" dirty="0" smtClean="0"/>
              <a:t> Guide for Policy Analysis</a:t>
            </a:r>
          </a:p>
          <a:p>
            <a:r>
              <a:rPr lang="en-NZ" sz="2400" baseline="0" dirty="0" smtClean="0"/>
              <a:t>Weimer &amp; </a:t>
            </a:r>
            <a:r>
              <a:rPr lang="en-NZ" sz="2400" baseline="0" dirty="0" err="1" smtClean="0"/>
              <a:t>Vining</a:t>
            </a:r>
            <a:r>
              <a:rPr lang="en-NZ" sz="2400" baseline="0" dirty="0" smtClean="0"/>
              <a:t>, Policy Analysis</a:t>
            </a:r>
          </a:p>
          <a:p>
            <a:r>
              <a:rPr lang="en-NZ" sz="2400" baseline="0" dirty="0" err="1" smtClean="0"/>
              <a:t>Birkland</a:t>
            </a:r>
            <a:r>
              <a:rPr lang="en-NZ" sz="2400" baseline="0" dirty="0" smtClean="0"/>
              <a:t>, An Introduction to the Policy Process</a:t>
            </a:r>
          </a:p>
          <a:p>
            <a:r>
              <a:rPr lang="en-NZ" sz="2400" baseline="0" dirty="0" smtClean="0"/>
              <a:t>Stone, Policy Paradox: The Art of Political Decision Making</a:t>
            </a:r>
          </a:p>
          <a:p>
            <a:r>
              <a:rPr lang="en-NZ" sz="2400" baseline="0" dirty="0" smtClean="0"/>
              <a:t>Kraft &amp; Furlong, Public Policy</a:t>
            </a:r>
          </a:p>
          <a:p>
            <a:r>
              <a:rPr lang="en-NZ" sz="2400" baseline="0" dirty="0" smtClean="0"/>
              <a:t>Sabatier, Theories of the Policy Process</a:t>
            </a:r>
          </a:p>
          <a:p>
            <a:r>
              <a:rPr lang="en-NZ" sz="2400" baseline="0" dirty="0" err="1" smtClean="0"/>
              <a:t>Kingdon</a:t>
            </a:r>
            <a:r>
              <a:rPr lang="en-NZ" sz="2400" baseline="0" dirty="0" smtClean="0"/>
              <a:t>, Agendas, Alternatives, and Public Policies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More Policy Books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400" dirty="0" err="1" smtClean="0"/>
              <a:t>Stokey</a:t>
            </a:r>
            <a:r>
              <a:rPr lang="en-NZ" sz="2400" dirty="0" smtClean="0"/>
              <a:t> &amp; </a:t>
            </a:r>
            <a:r>
              <a:rPr lang="en-NZ" sz="2400" dirty="0" err="1" smtClean="0"/>
              <a:t>Zeckhauser</a:t>
            </a:r>
            <a:r>
              <a:rPr lang="en-NZ" sz="2400" dirty="0" smtClean="0"/>
              <a:t>,</a:t>
            </a:r>
            <a:r>
              <a:rPr lang="en-NZ" sz="2400" baseline="0" dirty="0" smtClean="0"/>
              <a:t> A Primer for Policy Analysis</a:t>
            </a:r>
          </a:p>
          <a:p>
            <a:r>
              <a:rPr lang="en-NZ" sz="2400" baseline="0" dirty="0" smtClean="0"/>
              <a:t>Pressman &amp; </a:t>
            </a:r>
            <a:r>
              <a:rPr lang="en-NZ" sz="2400" baseline="0" dirty="0" err="1" smtClean="0"/>
              <a:t>Wildavsky</a:t>
            </a:r>
            <a:r>
              <a:rPr lang="en-NZ" sz="2400" baseline="0" dirty="0" smtClean="0"/>
              <a:t>, Implementation</a:t>
            </a:r>
          </a:p>
          <a:p>
            <a:r>
              <a:rPr lang="en-NZ" sz="2400" baseline="0" dirty="0" smtClean="0"/>
              <a:t>Hill &amp; </a:t>
            </a:r>
            <a:r>
              <a:rPr lang="en-NZ" sz="2400" baseline="0" dirty="0" err="1" smtClean="0"/>
              <a:t>Hupe</a:t>
            </a:r>
            <a:r>
              <a:rPr lang="en-NZ" sz="2400" baseline="0" dirty="0" smtClean="0"/>
              <a:t>, Implementing Public Policy</a:t>
            </a:r>
          </a:p>
          <a:p>
            <a:r>
              <a:rPr lang="en-NZ" sz="2400" baseline="0" dirty="0" smtClean="0"/>
              <a:t>Smith, Writing Public Policy</a:t>
            </a:r>
          </a:p>
          <a:p>
            <a:r>
              <a:rPr lang="en-NZ" sz="2400" baseline="0" dirty="0" smtClean="0"/>
              <a:t>Dye, Understanding Public Policy</a:t>
            </a:r>
          </a:p>
          <a:p>
            <a:r>
              <a:rPr lang="en-NZ" sz="2400" baseline="0" dirty="0" smtClean="0"/>
              <a:t>Wilson, Bureaucracy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5"/>
          <p:cNvGrpSpPr>
            <a:grpSpLocks/>
          </p:cNvGrpSpPr>
          <p:nvPr/>
        </p:nvGrpSpPr>
        <p:grpSpPr bwMode="auto">
          <a:xfrm>
            <a:off x="395288" y="4130675"/>
            <a:ext cx="669925" cy="463550"/>
            <a:chOff x="1259632" y="908720"/>
            <a:chExt cx="720080" cy="504056"/>
          </a:xfrm>
        </p:grpSpPr>
        <p:sp>
          <p:nvSpPr>
            <p:cNvPr id="4" name="Oval 3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28" name="TextBox 4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70452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E8</a:t>
              </a:r>
            </a:p>
          </p:txBody>
        </p:sp>
      </p:grpSp>
      <p:grpSp>
        <p:nvGrpSpPr>
          <p:cNvPr id="10243" name="Group 6"/>
          <p:cNvGrpSpPr>
            <a:grpSpLocks/>
          </p:cNvGrpSpPr>
          <p:nvPr/>
        </p:nvGrpSpPr>
        <p:grpSpPr bwMode="auto">
          <a:xfrm>
            <a:off x="3614738" y="4702175"/>
            <a:ext cx="671512" cy="463550"/>
            <a:chOff x="1259632" y="908720"/>
            <a:chExt cx="720080" cy="504056"/>
          </a:xfrm>
        </p:grpSpPr>
        <p:sp>
          <p:nvSpPr>
            <p:cNvPr id="8" name="Oval 7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26" name="TextBox 8"/>
            <p:cNvSpPr txBox="1">
              <a:spLocks noChangeArrowheads="1"/>
            </p:cNvSpPr>
            <p:nvPr/>
          </p:nvSpPr>
          <p:spPr bwMode="auto">
            <a:xfrm>
              <a:off x="1403648" y="980727"/>
              <a:ext cx="480053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E2</a:t>
              </a:r>
            </a:p>
          </p:txBody>
        </p:sp>
      </p:grpSp>
      <p:grpSp>
        <p:nvGrpSpPr>
          <p:cNvPr id="10244" name="Group 9"/>
          <p:cNvGrpSpPr>
            <a:grpSpLocks/>
          </p:cNvGrpSpPr>
          <p:nvPr/>
        </p:nvGrpSpPr>
        <p:grpSpPr bwMode="auto">
          <a:xfrm>
            <a:off x="468313" y="4797425"/>
            <a:ext cx="669925" cy="461963"/>
            <a:chOff x="1259632" y="908720"/>
            <a:chExt cx="720080" cy="504056"/>
          </a:xfrm>
        </p:grpSpPr>
        <p:sp>
          <p:nvSpPr>
            <p:cNvPr id="11" name="Oval 10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24" name="TextBox 11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84853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E7</a:t>
              </a:r>
            </a:p>
          </p:txBody>
        </p:sp>
      </p:grpSp>
      <p:grpSp>
        <p:nvGrpSpPr>
          <p:cNvPr id="10245" name="Group 12"/>
          <p:cNvGrpSpPr>
            <a:grpSpLocks/>
          </p:cNvGrpSpPr>
          <p:nvPr/>
        </p:nvGrpSpPr>
        <p:grpSpPr bwMode="auto">
          <a:xfrm>
            <a:off x="3900488" y="4059238"/>
            <a:ext cx="671512" cy="463550"/>
            <a:chOff x="1259632" y="908720"/>
            <a:chExt cx="720080" cy="504056"/>
          </a:xfrm>
        </p:grpSpPr>
        <p:sp>
          <p:nvSpPr>
            <p:cNvPr id="14" name="Oval 13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22" name="TextBox 14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99255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</a:t>
              </a:r>
            </a:p>
          </p:txBody>
        </p:sp>
      </p:grpSp>
      <p:grpSp>
        <p:nvGrpSpPr>
          <p:cNvPr id="10246" name="Group 15"/>
          <p:cNvGrpSpPr>
            <a:grpSpLocks/>
          </p:cNvGrpSpPr>
          <p:nvPr/>
        </p:nvGrpSpPr>
        <p:grpSpPr bwMode="auto">
          <a:xfrm>
            <a:off x="2627313" y="5805488"/>
            <a:ext cx="671512" cy="461962"/>
            <a:chOff x="1259632" y="908720"/>
            <a:chExt cx="720080" cy="504056"/>
          </a:xfrm>
        </p:grpSpPr>
        <p:sp>
          <p:nvSpPr>
            <p:cNvPr id="17" name="Oval 16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20" name="TextBox 17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89654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E4</a:t>
              </a:r>
            </a:p>
          </p:txBody>
        </p:sp>
      </p:grpSp>
      <p:grpSp>
        <p:nvGrpSpPr>
          <p:cNvPr id="10247" name="Group 18"/>
          <p:cNvGrpSpPr>
            <a:grpSpLocks/>
          </p:cNvGrpSpPr>
          <p:nvPr/>
        </p:nvGrpSpPr>
        <p:grpSpPr bwMode="auto">
          <a:xfrm>
            <a:off x="1619250" y="5876925"/>
            <a:ext cx="671513" cy="463550"/>
            <a:chOff x="1259632" y="908720"/>
            <a:chExt cx="720080" cy="504056"/>
          </a:xfrm>
        </p:grpSpPr>
        <p:sp>
          <p:nvSpPr>
            <p:cNvPr id="20" name="Oval 19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18" name="TextBox 20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94454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E5</a:t>
              </a:r>
            </a:p>
          </p:txBody>
        </p:sp>
      </p:grpSp>
      <p:grpSp>
        <p:nvGrpSpPr>
          <p:cNvPr id="10248" name="Group 21"/>
          <p:cNvGrpSpPr>
            <a:grpSpLocks/>
          </p:cNvGrpSpPr>
          <p:nvPr/>
        </p:nvGrpSpPr>
        <p:grpSpPr bwMode="auto">
          <a:xfrm>
            <a:off x="900113" y="5373688"/>
            <a:ext cx="669925" cy="461962"/>
            <a:chOff x="1259632" y="908720"/>
            <a:chExt cx="720080" cy="504056"/>
          </a:xfrm>
        </p:grpSpPr>
        <p:sp>
          <p:nvSpPr>
            <p:cNvPr id="23" name="Oval 22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16" name="TextBox 23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18458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E6</a:t>
              </a:r>
            </a:p>
          </p:txBody>
        </p:sp>
      </p:grpSp>
      <p:grpSp>
        <p:nvGrpSpPr>
          <p:cNvPr id="10249" name="Group 24"/>
          <p:cNvGrpSpPr>
            <a:grpSpLocks/>
          </p:cNvGrpSpPr>
          <p:nvPr/>
        </p:nvGrpSpPr>
        <p:grpSpPr bwMode="auto">
          <a:xfrm>
            <a:off x="3257550" y="5346700"/>
            <a:ext cx="669925" cy="461963"/>
            <a:chOff x="1259632" y="908720"/>
            <a:chExt cx="720080" cy="504056"/>
          </a:xfrm>
        </p:grpSpPr>
        <p:sp>
          <p:nvSpPr>
            <p:cNvPr id="26" name="Oval 25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14" name="TextBox 26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32859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E3</a:t>
              </a:r>
            </a:p>
          </p:txBody>
        </p:sp>
      </p:grpSp>
      <p:grpSp>
        <p:nvGrpSpPr>
          <p:cNvPr id="10250" name="Group 28"/>
          <p:cNvGrpSpPr>
            <a:grpSpLocks/>
          </p:cNvGrpSpPr>
          <p:nvPr/>
        </p:nvGrpSpPr>
        <p:grpSpPr bwMode="auto">
          <a:xfrm>
            <a:off x="592138" y="2841625"/>
            <a:ext cx="669925" cy="463550"/>
            <a:chOff x="1259632" y="908720"/>
            <a:chExt cx="720080" cy="504056"/>
          </a:xfrm>
        </p:grpSpPr>
        <p:sp>
          <p:nvSpPr>
            <p:cNvPr id="30" name="Oval 29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12" name="TextBox 30"/>
            <p:cNvSpPr txBox="1">
              <a:spLocks noChangeArrowheads="1"/>
            </p:cNvSpPr>
            <p:nvPr/>
          </p:nvSpPr>
          <p:spPr bwMode="auto">
            <a:xfrm>
              <a:off x="1259632" y="980728"/>
              <a:ext cx="64807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E10</a:t>
              </a:r>
            </a:p>
          </p:txBody>
        </p:sp>
      </p:grpSp>
      <p:grpSp>
        <p:nvGrpSpPr>
          <p:cNvPr id="10251" name="Group 31"/>
          <p:cNvGrpSpPr>
            <a:grpSpLocks/>
          </p:cNvGrpSpPr>
          <p:nvPr/>
        </p:nvGrpSpPr>
        <p:grpSpPr bwMode="auto">
          <a:xfrm>
            <a:off x="3609975" y="2776538"/>
            <a:ext cx="671513" cy="461962"/>
            <a:chOff x="1259632" y="908720"/>
            <a:chExt cx="720080" cy="504056"/>
          </a:xfrm>
        </p:grpSpPr>
        <p:sp>
          <p:nvSpPr>
            <p:cNvPr id="33" name="Oval 32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10" name="TextBox 33"/>
            <p:cNvSpPr txBox="1">
              <a:spLocks noChangeArrowheads="1"/>
            </p:cNvSpPr>
            <p:nvPr/>
          </p:nvSpPr>
          <p:spPr bwMode="auto">
            <a:xfrm>
              <a:off x="1259632" y="980728"/>
              <a:ext cx="64563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E15</a:t>
              </a:r>
            </a:p>
          </p:txBody>
        </p:sp>
      </p:grpSp>
      <p:grpSp>
        <p:nvGrpSpPr>
          <p:cNvPr id="10252" name="Group 34"/>
          <p:cNvGrpSpPr>
            <a:grpSpLocks/>
          </p:cNvGrpSpPr>
          <p:nvPr/>
        </p:nvGrpSpPr>
        <p:grpSpPr bwMode="auto">
          <a:xfrm>
            <a:off x="323850" y="3429000"/>
            <a:ext cx="669925" cy="461963"/>
            <a:chOff x="1259632" y="908720"/>
            <a:chExt cx="720080" cy="504056"/>
          </a:xfrm>
        </p:grpSpPr>
        <p:sp>
          <p:nvSpPr>
            <p:cNvPr id="36" name="Oval 35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08" name="TextBox 36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70452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E9</a:t>
              </a:r>
            </a:p>
          </p:txBody>
        </p:sp>
      </p:grpSp>
      <p:grpSp>
        <p:nvGrpSpPr>
          <p:cNvPr id="10253" name="Group 37"/>
          <p:cNvGrpSpPr>
            <a:grpSpLocks/>
          </p:cNvGrpSpPr>
          <p:nvPr/>
        </p:nvGrpSpPr>
        <p:grpSpPr bwMode="auto">
          <a:xfrm>
            <a:off x="3878263" y="3371850"/>
            <a:ext cx="671512" cy="461963"/>
            <a:chOff x="1259632" y="908720"/>
            <a:chExt cx="720080" cy="504056"/>
          </a:xfrm>
        </p:grpSpPr>
        <p:sp>
          <p:nvSpPr>
            <p:cNvPr id="39" name="Oval 38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06" name="TextBox 39"/>
            <p:cNvSpPr txBox="1">
              <a:spLocks noChangeArrowheads="1"/>
            </p:cNvSpPr>
            <p:nvPr/>
          </p:nvSpPr>
          <p:spPr bwMode="auto">
            <a:xfrm>
              <a:off x="1259632" y="980728"/>
              <a:ext cx="64807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E16</a:t>
              </a:r>
            </a:p>
          </p:txBody>
        </p:sp>
      </p:grpSp>
      <p:grpSp>
        <p:nvGrpSpPr>
          <p:cNvPr id="10254" name="Group 40"/>
          <p:cNvGrpSpPr>
            <a:grpSpLocks/>
          </p:cNvGrpSpPr>
          <p:nvPr/>
        </p:nvGrpSpPr>
        <p:grpSpPr bwMode="auto">
          <a:xfrm>
            <a:off x="993775" y="2312988"/>
            <a:ext cx="671513" cy="463550"/>
            <a:chOff x="1259632" y="908720"/>
            <a:chExt cx="720080" cy="504056"/>
          </a:xfrm>
        </p:grpSpPr>
        <p:sp>
          <p:nvSpPr>
            <p:cNvPr id="42" name="Oval 41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04" name="TextBox 42"/>
            <p:cNvSpPr txBox="1">
              <a:spLocks noChangeArrowheads="1"/>
            </p:cNvSpPr>
            <p:nvPr/>
          </p:nvSpPr>
          <p:spPr bwMode="auto">
            <a:xfrm>
              <a:off x="1312520" y="947278"/>
              <a:ext cx="618373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E11</a:t>
              </a:r>
            </a:p>
          </p:txBody>
        </p:sp>
      </p:grpSp>
      <p:grpSp>
        <p:nvGrpSpPr>
          <p:cNvPr id="10255" name="Group 43"/>
          <p:cNvGrpSpPr>
            <a:grpSpLocks/>
          </p:cNvGrpSpPr>
          <p:nvPr/>
        </p:nvGrpSpPr>
        <p:grpSpPr bwMode="auto">
          <a:xfrm>
            <a:off x="1598613" y="1916113"/>
            <a:ext cx="741362" cy="463550"/>
            <a:chOff x="1259632" y="908720"/>
            <a:chExt cx="796156" cy="504056"/>
          </a:xfrm>
        </p:grpSpPr>
        <p:sp>
          <p:nvSpPr>
            <p:cNvPr id="45" name="Oval 44"/>
            <p:cNvSpPr/>
            <p:nvPr/>
          </p:nvSpPr>
          <p:spPr>
            <a:xfrm>
              <a:off x="1259632" y="908720"/>
              <a:ext cx="719439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02" name="TextBox 45"/>
            <p:cNvSpPr txBox="1">
              <a:spLocks noChangeArrowheads="1"/>
            </p:cNvSpPr>
            <p:nvPr/>
          </p:nvSpPr>
          <p:spPr bwMode="auto">
            <a:xfrm>
              <a:off x="1331640" y="980728"/>
              <a:ext cx="724148" cy="398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E12</a:t>
              </a:r>
            </a:p>
          </p:txBody>
        </p:sp>
      </p:grpSp>
      <p:grpSp>
        <p:nvGrpSpPr>
          <p:cNvPr id="10256" name="Group 46"/>
          <p:cNvGrpSpPr>
            <a:grpSpLocks/>
          </p:cNvGrpSpPr>
          <p:nvPr/>
        </p:nvGrpSpPr>
        <p:grpSpPr bwMode="auto">
          <a:xfrm>
            <a:off x="2470150" y="1916113"/>
            <a:ext cx="671513" cy="463550"/>
            <a:chOff x="1259632" y="908720"/>
            <a:chExt cx="720080" cy="504056"/>
          </a:xfrm>
        </p:grpSpPr>
        <p:sp>
          <p:nvSpPr>
            <p:cNvPr id="48" name="Oval 47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400" name="TextBox 48"/>
            <p:cNvSpPr txBox="1">
              <a:spLocks noChangeArrowheads="1"/>
            </p:cNvSpPr>
            <p:nvPr/>
          </p:nvSpPr>
          <p:spPr bwMode="auto">
            <a:xfrm>
              <a:off x="1331640" y="980728"/>
              <a:ext cx="638309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E13</a:t>
              </a:r>
            </a:p>
          </p:txBody>
        </p:sp>
      </p:grpSp>
      <p:grpSp>
        <p:nvGrpSpPr>
          <p:cNvPr id="10257" name="Group 49"/>
          <p:cNvGrpSpPr>
            <a:grpSpLocks/>
          </p:cNvGrpSpPr>
          <p:nvPr/>
        </p:nvGrpSpPr>
        <p:grpSpPr bwMode="auto">
          <a:xfrm>
            <a:off x="3141663" y="2247900"/>
            <a:ext cx="669925" cy="461963"/>
            <a:chOff x="1259632" y="908720"/>
            <a:chExt cx="720080" cy="504056"/>
          </a:xfrm>
        </p:grpSpPr>
        <p:sp>
          <p:nvSpPr>
            <p:cNvPr id="51" name="Oval 50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98" name="TextBox 51"/>
            <p:cNvSpPr txBox="1">
              <a:spLocks noChangeArrowheads="1"/>
            </p:cNvSpPr>
            <p:nvPr/>
          </p:nvSpPr>
          <p:spPr bwMode="auto">
            <a:xfrm>
              <a:off x="1331640" y="980728"/>
              <a:ext cx="613900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E14</a:t>
              </a:r>
            </a:p>
          </p:txBody>
        </p:sp>
      </p:grpSp>
      <p:grpSp>
        <p:nvGrpSpPr>
          <p:cNvPr id="10258" name="Group 5"/>
          <p:cNvGrpSpPr>
            <a:grpSpLocks/>
          </p:cNvGrpSpPr>
          <p:nvPr/>
        </p:nvGrpSpPr>
        <p:grpSpPr bwMode="auto">
          <a:xfrm>
            <a:off x="4787900" y="2781300"/>
            <a:ext cx="671513" cy="461963"/>
            <a:chOff x="1259632" y="908720"/>
            <a:chExt cx="720080" cy="504056"/>
          </a:xfrm>
        </p:grpSpPr>
        <p:sp>
          <p:nvSpPr>
            <p:cNvPr id="151" name="Oval 3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96" name="TextBox 4"/>
            <p:cNvSpPr txBox="1">
              <a:spLocks noChangeArrowheads="1"/>
            </p:cNvSpPr>
            <p:nvPr/>
          </p:nvSpPr>
          <p:spPr bwMode="auto">
            <a:xfrm>
              <a:off x="1336929" y="987155"/>
              <a:ext cx="614468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P13</a:t>
              </a:r>
            </a:p>
          </p:txBody>
        </p:sp>
      </p:grpSp>
      <p:grpSp>
        <p:nvGrpSpPr>
          <p:cNvPr id="10259" name="Group 6"/>
          <p:cNvGrpSpPr>
            <a:grpSpLocks/>
          </p:cNvGrpSpPr>
          <p:nvPr/>
        </p:nvGrpSpPr>
        <p:grpSpPr bwMode="auto">
          <a:xfrm>
            <a:off x="7596188" y="5013325"/>
            <a:ext cx="671512" cy="461963"/>
            <a:chOff x="1259632" y="908720"/>
            <a:chExt cx="720080" cy="504056"/>
          </a:xfrm>
        </p:grpSpPr>
        <p:sp>
          <p:nvSpPr>
            <p:cNvPr id="149" name="Oval 7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94" name="TextBox 8"/>
            <p:cNvSpPr txBox="1">
              <a:spLocks noChangeArrowheads="1"/>
            </p:cNvSpPr>
            <p:nvPr/>
          </p:nvSpPr>
          <p:spPr bwMode="auto">
            <a:xfrm>
              <a:off x="1403648" y="980727"/>
              <a:ext cx="480053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P6</a:t>
              </a:r>
            </a:p>
          </p:txBody>
        </p:sp>
      </p:grpSp>
      <p:grpSp>
        <p:nvGrpSpPr>
          <p:cNvPr id="10260" name="Group 9"/>
          <p:cNvGrpSpPr>
            <a:grpSpLocks/>
          </p:cNvGrpSpPr>
          <p:nvPr/>
        </p:nvGrpSpPr>
        <p:grpSpPr bwMode="auto">
          <a:xfrm>
            <a:off x="4716463" y="3573463"/>
            <a:ext cx="669925" cy="461962"/>
            <a:chOff x="1259632" y="908720"/>
            <a:chExt cx="720080" cy="504056"/>
          </a:xfrm>
        </p:grpSpPr>
        <p:sp>
          <p:nvSpPr>
            <p:cNvPr id="147" name="Oval 10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92" name="TextBox 11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84853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</a:t>
              </a:r>
            </a:p>
          </p:txBody>
        </p:sp>
      </p:grpSp>
      <p:grpSp>
        <p:nvGrpSpPr>
          <p:cNvPr id="10261" name="Group 12"/>
          <p:cNvGrpSpPr>
            <a:grpSpLocks/>
          </p:cNvGrpSpPr>
          <p:nvPr/>
        </p:nvGrpSpPr>
        <p:grpSpPr bwMode="auto">
          <a:xfrm>
            <a:off x="7812088" y="4292600"/>
            <a:ext cx="671512" cy="463550"/>
            <a:chOff x="1259632" y="908721"/>
            <a:chExt cx="720080" cy="504056"/>
          </a:xfrm>
        </p:grpSpPr>
        <p:sp>
          <p:nvSpPr>
            <p:cNvPr id="145" name="Oval 13"/>
            <p:cNvSpPr/>
            <p:nvPr/>
          </p:nvSpPr>
          <p:spPr>
            <a:xfrm>
              <a:off x="1259632" y="908721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90" name="TextBox 14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99255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P7</a:t>
              </a:r>
            </a:p>
          </p:txBody>
        </p:sp>
      </p:grpSp>
      <p:grpSp>
        <p:nvGrpSpPr>
          <p:cNvPr id="10262" name="Group 15"/>
          <p:cNvGrpSpPr>
            <a:grpSpLocks/>
          </p:cNvGrpSpPr>
          <p:nvPr/>
        </p:nvGrpSpPr>
        <p:grpSpPr bwMode="auto">
          <a:xfrm>
            <a:off x="6084888" y="5805488"/>
            <a:ext cx="669925" cy="461962"/>
            <a:chOff x="1259632" y="908720"/>
            <a:chExt cx="720080" cy="504056"/>
          </a:xfrm>
        </p:grpSpPr>
        <p:sp>
          <p:nvSpPr>
            <p:cNvPr id="143" name="Oval 16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88" name="TextBox 17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89654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P4</a:t>
              </a:r>
            </a:p>
          </p:txBody>
        </p:sp>
      </p:grpSp>
      <p:grpSp>
        <p:nvGrpSpPr>
          <p:cNvPr id="10263" name="Group 18"/>
          <p:cNvGrpSpPr>
            <a:grpSpLocks/>
          </p:cNvGrpSpPr>
          <p:nvPr/>
        </p:nvGrpSpPr>
        <p:grpSpPr bwMode="auto">
          <a:xfrm>
            <a:off x="5148263" y="5229225"/>
            <a:ext cx="669925" cy="461963"/>
            <a:chOff x="1259632" y="908720"/>
            <a:chExt cx="720080" cy="504056"/>
          </a:xfrm>
        </p:grpSpPr>
        <p:sp>
          <p:nvSpPr>
            <p:cNvPr id="141" name="Oval 140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86" name="TextBox 141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94454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P3</a:t>
              </a:r>
            </a:p>
          </p:txBody>
        </p:sp>
      </p:grpSp>
      <p:grpSp>
        <p:nvGrpSpPr>
          <p:cNvPr id="10264" name="Group 21"/>
          <p:cNvGrpSpPr>
            <a:grpSpLocks/>
          </p:cNvGrpSpPr>
          <p:nvPr/>
        </p:nvGrpSpPr>
        <p:grpSpPr bwMode="auto">
          <a:xfrm>
            <a:off x="4787900" y="4437063"/>
            <a:ext cx="671513" cy="463550"/>
            <a:chOff x="1259632" y="908720"/>
            <a:chExt cx="720080" cy="504056"/>
          </a:xfrm>
        </p:grpSpPr>
        <p:sp>
          <p:nvSpPr>
            <p:cNvPr id="139" name="Oval 138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84" name="TextBox 139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18458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P2</a:t>
              </a:r>
            </a:p>
          </p:txBody>
        </p:sp>
      </p:grpSp>
      <p:grpSp>
        <p:nvGrpSpPr>
          <p:cNvPr id="10265" name="Group 24"/>
          <p:cNvGrpSpPr>
            <a:grpSpLocks/>
          </p:cNvGrpSpPr>
          <p:nvPr/>
        </p:nvGrpSpPr>
        <p:grpSpPr bwMode="auto">
          <a:xfrm>
            <a:off x="6948488" y="5732463"/>
            <a:ext cx="669925" cy="463550"/>
            <a:chOff x="1259632" y="908720"/>
            <a:chExt cx="720080" cy="504056"/>
          </a:xfrm>
        </p:grpSpPr>
        <p:sp>
          <p:nvSpPr>
            <p:cNvPr id="137" name="Oval 136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82" name="TextBox 137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32859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P5</a:t>
              </a:r>
            </a:p>
          </p:txBody>
        </p:sp>
      </p:grpSp>
      <p:grpSp>
        <p:nvGrpSpPr>
          <p:cNvPr id="10266" name="Group 28"/>
          <p:cNvGrpSpPr>
            <a:grpSpLocks/>
          </p:cNvGrpSpPr>
          <p:nvPr/>
        </p:nvGrpSpPr>
        <p:grpSpPr bwMode="auto">
          <a:xfrm>
            <a:off x="6300788" y="1844675"/>
            <a:ext cx="669925" cy="463550"/>
            <a:chOff x="1259632" y="908720"/>
            <a:chExt cx="720080" cy="504056"/>
          </a:xfrm>
        </p:grpSpPr>
        <p:sp>
          <p:nvSpPr>
            <p:cNvPr id="135" name="Oval 134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80" name="TextBox 135"/>
            <p:cNvSpPr txBox="1">
              <a:spLocks noChangeArrowheads="1"/>
            </p:cNvSpPr>
            <p:nvPr/>
          </p:nvSpPr>
          <p:spPr bwMode="auto">
            <a:xfrm>
              <a:off x="1259632" y="980728"/>
              <a:ext cx="64807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P11</a:t>
              </a:r>
            </a:p>
          </p:txBody>
        </p:sp>
      </p:grpSp>
      <p:grpSp>
        <p:nvGrpSpPr>
          <p:cNvPr id="10267" name="Group 34"/>
          <p:cNvGrpSpPr>
            <a:grpSpLocks/>
          </p:cNvGrpSpPr>
          <p:nvPr/>
        </p:nvGrpSpPr>
        <p:grpSpPr bwMode="auto">
          <a:xfrm>
            <a:off x="5292725" y="2133600"/>
            <a:ext cx="719138" cy="461963"/>
            <a:chOff x="1259632" y="908720"/>
            <a:chExt cx="772969" cy="504056"/>
          </a:xfrm>
        </p:grpSpPr>
        <p:sp>
          <p:nvSpPr>
            <p:cNvPr id="131" name="Oval 130"/>
            <p:cNvSpPr/>
            <p:nvPr/>
          </p:nvSpPr>
          <p:spPr>
            <a:xfrm>
              <a:off x="1259632" y="908720"/>
              <a:ext cx="720072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78" name="TextBox 131"/>
            <p:cNvSpPr txBox="1">
              <a:spLocks noChangeArrowheads="1"/>
            </p:cNvSpPr>
            <p:nvPr/>
          </p:nvSpPr>
          <p:spPr bwMode="auto">
            <a:xfrm>
              <a:off x="1403649" y="980728"/>
              <a:ext cx="62895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P12</a:t>
              </a:r>
            </a:p>
          </p:txBody>
        </p:sp>
      </p:grpSp>
      <p:grpSp>
        <p:nvGrpSpPr>
          <p:cNvPr id="10268" name="Group 40"/>
          <p:cNvGrpSpPr>
            <a:grpSpLocks/>
          </p:cNvGrpSpPr>
          <p:nvPr/>
        </p:nvGrpSpPr>
        <p:grpSpPr bwMode="auto">
          <a:xfrm>
            <a:off x="7092950" y="2060575"/>
            <a:ext cx="669925" cy="463550"/>
            <a:chOff x="1259632" y="908720"/>
            <a:chExt cx="720080" cy="504056"/>
          </a:xfrm>
        </p:grpSpPr>
        <p:sp>
          <p:nvSpPr>
            <p:cNvPr id="127" name="Oval 126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76" name="TextBox 127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76064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P10</a:t>
              </a:r>
            </a:p>
          </p:txBody>
        </p:sp>
      </p:grpSp>
      <p:grpSp>
        <p:nvGrpSpPr>
          <p:cNvPr id="10269" name="Group 43"/>
          <p:cNvGrpSpPr>
            <a:grpSpLocks/>
          </p:cNvGrpSpPr>
          <p:nvPr/>
        </p:nvGrpSpPr>
        <p:grpSpPr bwMode="auto">
          <a:xfrm>
            <a:off x="7667625" y="2636838"/>
            <a:ext cx="671513" cy="463550"/>
            <a:chOff x="1259632" y="908720"/>
            <a:chExt cx="720080" cy="504056"/>
          </a:xfrm>
        </p:grpSpPr>
        <p:sp>
          <p:nvSpPr>
            <p:cNvPr id="125" name="Oval 124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74" name="TextBox 125"/>
            <p:cNvSpPr txBox="1">
              <a:spLocks noChangeArrowheads="1"/>
            </p:cNvSpPr>
            <p:nvPr/>
          </p:nvSpPr>
          <p:spPr bwMode="auto">
            <a:xfrm>
              <a:off x="1331640" y="980728"/>
              <a:ext cx="576064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P9</a:t>
              </a:r>
            </a:p>
          </p:txBody>
        </p:sp>
      </p:grpSp>
      <p:grpSp>
        <p:nvGrpSpPr>
          <p:cNvPr id="10270" name="Group 46"/>
          <p:cNvGrpSpPr>
            <a:grpSpLocks/>
          </p:cNvGrpSpPr>
          <p:nvPr/>
        </p:nvGrpSpPr>
        <p:grpSpPr bwMode="auto">
          <a:xfrm>
            <a:off x="7885113" y="3429000"/>
            <a:ext cx="669925" cy="461963"/>
            <a:chOff x="1259632" y="908720"/>
            <a:chExt cx="720080" cy="504056"/>
          </a:xfrm>
        </p:grpSpPr>
        <p:sp>
          <p:nvSpPr>
            <p:cNvPr id="123" name="Oval 122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0372" name="TextBox 123"/>
            <p:cNvSpPr txBox="1">
              <a:spLocks noChangeArrowheads="1"/>
            </p:cNvSpPr>
            <p:nvPr/>
          </p:nvSpPr>
          <p:spPr bwMode="auto">
            <a:xfrm>
              <a:off x="1331640" y="980728"/>
              <a:ext cx="576064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P8</a:t>
              </a:r>
            </a:p>
          </p:txBody>
        </p:sp>
      </p:grpSp>
      <p:cxnSp>
        <p:nvCxnSpPr>
          <p:cNvPr id="163" name="Straight Arrow Connector 162"/>
          <p:cNvCxnSpPr>
            <a:stCxn id="14" idx="2"/>
            <a:endCxn id="17" idx="0"/>
          </p:cNvCxnSpPr>
          <p:nvPr/>
        </p:nvCxnSpPr>
        <p:spPr>
          <a:xfrm rot="10800000" flipV="1">
            <a:off x="2963863" y="4291013"/>
            <a:ext cx="936625" cy="15144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stCxn id="14" idx="2"/>
            <a:endCxn id="10410" idx="1"/>
          </p:cNvCxnSpPr>
          <p:nvPr/>
        </p:nvCxnSpPr>
        <p:spPr>
          <a:xfrm rot="10800000">
            <a:off x="3609975" y="3027363"/>
            <a:ext cx="290513" cy="12636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10426" idx="0"/>
          </p:cNvCxnSpPr>
          <p:nvPr/>
        </p:nvCxnSpPr>
        <p:spPr>
          <a:xfrm rot="5400000" flipH="1" flipV="1">
            <a:off x="3926682" y="4555331"/>
            <a:ext cx="260350" cy="166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>
            <a:stCxn id="8" idx="2"/>
            <a:endCxn id="10416" idx="3"/>
          </p:cNvCxnSpPr>
          <p:nvPr/>
        </p:nvCxnSpPr>
        <p:spPr>
          <a:xfrm rot="10800000" flipV="1">
            <a:off x="1516063" y="4933950"/>
            <a:ext cx="2098675" cy="6889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>
            <a:stCxn id="8" idx="2"/>
            <a:endCxn id="11" idx="6"/>
          </p:cNvCxnSpPr>
          <p:nvPr/>
        </p:nvCxnSpPr>
        <p:spPr>
          <a:xfrm rot="10800000" flipV="1">
            <a:off x="1138238" y="4933950"/>
            <a:ext cx="2476500" cy="952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stCxn id="8" idx="2"/>
            <a:endCxn id="17" idx="0"/>
          </p:cNvCxnSpPr>
          <p:nvPr/>
        </p:nvCxnSpPr>
        <p:spPr>
          <a:xfrm rot="10800000" flipV="1">
            <a:off x="2963863" y="4933950"/>
            <a:ext cx="650875" cy="871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>
            <a:stCxn id="8" idx="2"/>
            <a:endCxn id="4" idx="6"/>
          </p:cNvCxnSpPr>
          <p:nvPr/>
        </p:nvCxnSpPr>
        <p:spPr>
          <a:xfrm rot="10800000">
            <a:off x="1065213" y="4362450"/>
            <a:ext cx="2549525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>
            <a:stCxn id="8" idx="2"/>
            <a:endCxn id="10406" idx="1"/>
          </p:cNvCxnSpPr>
          <p:nvPr/>
        </p:nvCxnSpPr>
        <p:spPr>
          <a:xfrm rot="10800000" flipH="1">
            <a:off x="3614738" y="3622675"/>
            <a:ext cx="263525" cy="1311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26" idx="4"/>
            <a:endCxn id="17" idx="6"/>
          </p:cNvCxnSpPr>
          <p:nvPr/>
        </p:nvCxnSpPr>
        <p:spPr>
          <a:xfrm rot="5400000">
            <a:off x="3331369" y="5776119"/>
            <a:ext cx="228600" cy="2936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26" idx="2"/>
            <a:endCxn id="36" idx="6"/>
          </p:cNvCxnSpPr>
          <p:nvPr/>
        </p:nvCxnSpPr>
        <p:spPr>
          <a:xfrm rot="10800000">
            <a:off x="993775" y="3660775"/>
            <a:ext cx="2263775" cy="19161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26" idx="2"/>
            <a:endCxn id="30" idx="6"/>
          </p:cNvCxnSpPr>
          <p:nvPr/>
        </p:nvCxnSpPr>
        <p:spPr>
          <a:xfrm rot="10800000">
            <a:off x="1262063" y="3073400"/>
            <a:ext cx="1995487" cy="2503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>
            <a:stCxn id="26" idx="2"/>
            <a:endCxn id="10404" idx="3"/>
          </p:cNvCxnSpPr>
          <p:nvPr/>
        </p:nvCxnSpPr>
        <p:spPr>
          <a:xfrm rot="10800000">
            <a:off x="1619250" y="2533650"/>
            <a:ext cx="1638300" cy="3043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>
            <a:stCxn id="17" idx="2"/>
            <a:endCxn id="23" idx="6"/>
          </p:cNvCxnSpPr>
          <p:nvPr/>
        </p:nvCxnSpPr>
        <p:spPr>
          <a:xfrm rot="10800000">
            <a:off x="1570038" y="5603875"/>
            <a:ext cx="1057275" cy="4333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17" idx="2"/>
            <a:endCxn id="51" idx="2"/>
          </p:cNvCxnSpPr>
          <p:nvPr/>
        </p:nvCxnSpPr>
        <p:spPr>
          <a:xfrm rot="10800000" flipH="1">
            <a:off x="2627313" y="2478088"/>
            <a:ext cx="514350" cy="35591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Arrow Connector 194"/>
          <p:cNvCxnSpPr>
            <a:stCxn id="17" idx="2"/>
            <a:endCxn id="10404" idx="3"/>
          </p:cNvCxnSpPr>
          <p:nvPr/>
        </p:nvCxnSpPr>
        <p:spPr>
          <a:xfrm rot="10800000">
            <a:off x="1619250" y="2533650"/>
            <a:ext cx="1008063" cy="35036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>
            <a:stCxn id="17" idx="2"/>
            <a:endCxn id="10406" idx="1"/>
          </p:cNvCxnSpPr>
          <p:nvPr/>
        </p:nvCxnSpPr>
        <p:spPr>
          <a:xfrm rot="10800000" flipH="1">
            <a:off x="2627313" y="3622675"/>
            <a:ext cx="1250950" cy="2414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26" idx="2"/>
            <a:endCxn id="14" idx="2"/>
          </p:cNvCxnSpPr>
          <p:nvPr/>
        </p:nvCxnSpPr>
        <p:spPr>
          <a:xfrm rot="10800000" flipH="1">
            <a:off x="3257550" y="4291013"/>
            <a:ext cx="642938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>
            <a:stCxn id="20" idx="0"/>
            <a:endCxn id="14" idx="2"/>
          </p:cNvCxnSpPr>
          <p:nvPr/>
        </p:nvCxnSpPr>
        <p:spPr>
          <a:xfrm rot="5400000" flipH="1" flipV="1">
            <a:off x="2135188" y="4111625"/>
            <a:ext cx="1585912" cy="19446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>
            <a:stCxn id="20" idx="0"/>
            <a:endCxn id="4" idx="6"/>
          </p:cNvCxnSpPr>
          <p:nvPr/>
        </p:nvCxnSpPr>
        <p:spPr>
          <a:xfrm rot="16200000" flipV="1">
            <a:off x="753269" y="4674394"/>
            <a:ext cx="1514475" cy="890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Arrow Connector 204"/>
          <p:cNvCxnSpPr>
            <a:stCxn id="20" idx="0"/>
            <a:endCxn id="51" idx="3"/>
          </p:cNvCxnSpPr>
          <p:nvPr/>
        </p:nvCxnSpPr>
        <p:spPr>
          <a:xfrm rot="5400000" flipH="1" flipV="1">
            <a:off x="979487" y="3617913"/>
            <a:ext cx="3235325" cy="128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20" idx="0"/>
          </p:cNvCxnSpPr>
          <p:nvPr/>
        </p:nvCxnSpPr>
        <p:spPr>
          <a:xfrm rot="5400000" flipH="1" flipV="1">
            <a:off x="1392238" y="3705225"/>
            <a:ext cx="2735262" cy="16081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>
            <a:stCxn id="17" idx="6"/>
            <a:endCxn id="147" idx="4"/>
          </p:cNvCxnSpPr>
          <p:nvPr/>
        </p:nvCxnSpPr>
        <p:spPr>
          <a:xfrm flipV="1">
            <a:off x="3298825" y="4035425"/>
            <a:ext cx="1752600" cy="2001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>
            <a:stCxn id="23" idx="7"/>
            <a:endCxn id="51" idx="2"/>
          </p:cNvCxnSpPr>
          <p:nvPr/>
        </p:nvCxnSpPr>
        <p:spPr>
          <a:xfrm rot="5400000" flipH="1" flipV="1">
            <a:off x="825500" y="3124201"/>
            <a:ext cx="2962275" cy="1670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>
            <a:stCxn id="11" idx="6"/>
            <a:endCxn id="42" idx="6"/>
          </p:cNvCxnSpPr>
          <p:nvPr/>
        </p:nvCxnSpPr>
        <p:spPr>
          <a:xfrm flipV="1">
            <a:off x="1138238" y="2544763"/>
            <a:ext cx="527050" cy="2484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>
            <a:stCxn id="11" idx="7"/>
            <a:endCxn id="51" idx="3"/>
          </p:cNvCxnSpPr>
          <p:nvPr/>
        </p:nvCxnSpPr>
        <p:spPr>
          <a:xfrm rot="5400000" flipH="1" flipV="1">
            <a:off x="1027113" y="2654300"/>
            <a:ext cx="2224088" cy="21986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Straight Arrow Connector 218"/>
          <p:cNvCxnSpPr>
            <a:stCxn id="11" idx="6"/>
            <a:endCxn id="33" idx="2"/>
          </p:cNvCxnSpPr>
          <p:nvPr/>
        </p:nvCxnSpPr>
        <p:spPr>
          <a:xfrm flipV="1">
            <a:off x="1138238" y="3008313"/>
            <a:ext cx="2471737" cy="20208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>
            <a:stCxn id="4" idx="6"/>
            <a:endCxn id="17" idx="1"/>
          </p:cNvCxnSpPr>
          <p:nvPr/>
        </p:nvCxnSpPr>
        <p:spPr>
          <a:xfrm>
            <a:off x="1065213" y="4362450"/>
            <a:ext cx="1660525" cy="1511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>
            <a:endCxn id="42" idx="6"/>
          </p:cNvCxnSpPr>
          <p:nvPr/>
        </p:nvCxnSpPr>
        <p:spPr>
          <a:xfrm rot="5400000" flipH="1" flipV="1">
            <a:off x="515938" y="3000375"/>
            <a:ext cx="1604962" cy="6937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4" idx="7"/>
            <a:endCxn id="51" idx="2"/>
          </p:cNvCxnSpPr>
          <p:nvPr/>
        </p:nvCxnSpPr>
        <p:spPr>
          <a:xfrm rot="5400000" flipH="1" flipV="1">
            <a:off x="1194594" y="2251869"/>
            <a:ext cx="1720850" cy="21732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>
            <a:stCxn id="4" idx="6"/>
            <a:endCxn id="33" idx="2"/>
          </p:cNvCxnSpPr>
          <p:nvPr/>
        </p:nvCxnSpPr>
        <p:spPr>
          <a:xfrm flipV="1">
            <a:off x="1065213" y="3008313"/>
            <a:ext cx="2544762" cy="13541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>
            <a:stCxn id="4" idx="6"/>
            <a:endCxn id="147" idx="2"/>
          </p:cNvCxnSpPr>
          <p:nvPr/>
        </p:nvCxnSpPr>
        <p:spPr>
          <a:xfrm flipV="1">
            <a:off x="1065213" y="3803650"/>
            <a:ext cx="3651250" cy="558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Straight Arrow Connector 232"/>
          <p:cNvCxnSpPr>
            <a:stCxn id="36" idx="6"/>
            <a:endCxn id="14" idx="2"/>
          </p:cNvCxnSpPr>
          <p:nvPr/>
        </p:nvCxnSpPr>
        <p:spPr>
          <a:xfrm>
            <a:off x="993775" y="3660775"/>
            <a:ext cx="2906713" cy="630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>
            <a:stCxn id="36" idx="6"/>
            <a:endCxn id="23" idx="7"/>
          </p:cNvCxnSpPr>
          <p:nvPr/>
        </p:nvCxnSpPr>
        <p:spPr>
          <a:xfrm>
            <a:off x="993775" y="3660775"/>
            <a:ext cx="477838" cy="1779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36" idx="6"/>
            <a:endCxn id="42" idx="5"/>
          </p:cNvCxnSpPr>
          <p:nvPr/>
        </p:nvCxnSpPr>
        <p:spPr>
          <a:xfrm flipV="1">
            <a:off x="993775" y="2708275"/>
            <a:ext cx="573088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36" idx="6"/>
            <a:endCxn id="33" idx="2"/>
          </p:cNvCxnSpPr>
          <p:nvPr/>
        </p:nvCxnSpPr>
        <p:spPr>
          <a:xfrm flipV="1">
            <a:off x="993775" y="3008313"/>
            <a:ext cx="2616200" cy="652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>
            <a:stCxn id="30" idx="6"/>
            <a:endCxn id="14" idx="2"/>
          </p:cNvCxnSpPr>
          <p:nvPr/>
        </p:nvCxnSpPr>
        <p:spPr>
          <a:xfrm>
            <a:off x="1262063" y="3073400"/>
            <a:ext cx="2638425" cy="12176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5" name="Straight Arrow Connector 244"/>
          <p:cNvCxnSpPr>
            <a:stCxn id="30" idx="6"/>
            <a:endCxn id="17" idx="0"/>
          </p:cNvCxnSpPr>
          <p:nvPr/>
        </p:nvCxnSpPr>
        <p:spPr>
          <a:xfrm>
            <a:off x="1262063" y="3073400"/>
            <a:ext cx="1701800" cy="273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>
            <a:stCxn id="36" idx="0"/>
            <a:endCxn id="30" idx="4"/>
          </p:cNvCxnSpPr>
          <p:nvPr/>
        </p:nvCxnSpPr>
        <p:spPr>
          <a:xfrm rot="5400000" flipH="1" flipV="1">
            <a:off x="731044" y="3232944"/>
            <a:ext cx="123825" cy="2682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9" name="Straight Arrow Connector 248"/>
          <p:cNvCxnSpPr>
            <a:stCxn id="30" idx="6"/>
            <a:endCxn id="51" idx="2"/>
          </p:cNvCxnSpPr>
          <p:nvPr/>
        </p:nvCxnSpPr>
        <p:spPr>
          <a:xfrm flipV="1">
            <a:off x="1262063" y="2478088"/>
            <a:ext cx="1879600" cy="595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1" name="Straight Arrow Connector 250"/>
          <p:cNvCxnSpPr>
            <a:stCxn id="10404" idx="3"/>
            <a:endCxn id="14" idx="1"/>
          </p:cNvCxnSpPr>
          <p:nvPr/>
        </p:nvCxnSpPr>
        <p:spPr>
          <a:xfrm>
            <a:off x="1619250" y="2533650"/>
            <a:ext cx="2379663" cy="1593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3" name="Straight Arrow Connector 252"/>
          <p:cNvCxnSpPr>
            <a:stCxn id="10404" idx="3"/>
            <a:endCxn id="147" idx="0"/>
          </p:cNvCxnSpPr>
          <p:nvPr/>
        </p:nvCxnSpPr>
        <p:spPr>
          <a:xfrm>
            <a:off x="1619250" y="2533650"/>
            <a:ext cx="3432175" cy="1039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5" name="Straight Arrow Connector 254"/>
          <p:cNvCxnSpPr>
            <a:stCxn id="45" idx="4"/>
            <a:endCxn id="17" idx="0"/>
          </p:cNvCxnSpPr>
          <p:nvPr/>
        </p:nvCxnSpPr>
        <p:spPr>
          <a:xfrm rot="16200000" flipH="1">
            <a:off x="735806" y="3577432"/>
            <a:ext cx="3425825" cy="1030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Straight Arrow Connector 256"/>
          <p:cNvCxnSpPr>
            <a:stCxn id="48" idx="4"/>
            <a:endCxn id="17" idx="0"/>
          </p:cNvCxnSpPr>
          <p:nvPr/>
        </p:nvCxnSpPr>
        <p:spPr>
          <a:xfrm rot="16200000" flipH="1">
            <a:off x="1171575" y="4013201"/>
            <a:ext cx="3425825" cy="158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9" name="Straight Arrow Connector 258"/>
          <p:cNvCxnSpPr>
            <a:stCxn id="48" idx="2"/>
            <a:endCxn id="42" idx="6"/>
          </p:cNvCxnSpPr>
          <p:nvPr/>
        </p:nvCxnSpPr>
        <p:spPr>
          <a:xfrm rot="10800000" flipV="1">
            <a:off x="1665288" y="2147888"/>
            <a:ext cx="804862" cy="396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>
            <a:stCxn id="48" idx="4"/>
            <a:endCxn id="33" idx="2"/>
          </p:cNvCxnSpPr>
          <p:nvPr/>
        </p:nvCxnSpPr>
        <p:spPr>
          <a:xfrm rot="16200000" flipH="1">
            <a:off x="2893219" y="2291557"/>
            <a:ext cx="628650" cy="804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5" name="Straight Arrow Connector 264"/>
          <p:cNvCxnSpPr>
            <a:endCxn id="14" idx="1"/>
          </p:cNvCxnSpPr>
          <p:nvPr/>
        </p:nvCxnSpPr>
        <p:spPr>
          <a:xfrm rot="16200000" flipH="1">
            <a:off x="2963863" y="3092450"/>
            <a:ext cx="1419225" cy="650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7" name="Straight Arrow Connector 266"/>
          <p:cNvCxnSpPr>
            <a:endCxn id="33" idx="0"/>
          </p:cNvCxnSpPr>
          <p:nvPr/>
        </p:nvCxnSpPr>
        <p:spPr>
          <a:xfrm>
            <a:off x="3708400" y="2636838"/>
            <a:ext cx="238125" cy="1397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>
            <a:stCxn id="10410" idx="1"/>
            <a:endCxn id="17" idx="0"/>
          </p:cNvCxnSpPr>
          <p:nvPr/>
        </p:nvCxnSpPr>
        <p:spPr>
          <a:xfrm rot="10800000" flipV="1">
            <a:off x="2963863" y="3027363"/>
            <a:ext cx="646112" cy="2778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>
            <a:stCxn id="39" idx="3"/>
            <a:endCxn id="14" idx="0"/>
          </p:cNvCxnSpPr>
          <p:nvPr/>
        </p:nvCxnSpPr>
        <p:spPr>
          <a:xfrm rot="16200000" flipH="1">
            <a:off x="3960019" y="3782219"/>
            <a:ext cx="293688" cy="260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6" name="Straight Arrow Connector 275"/>
          <p:cNvCxnSpPr>
            <a:stCxn id="10406" idx="1"/>
            <a:endCxn id="10404" idx="3"/>
          </p:cNvCxnSpPr>
          <p:nvPr/>
        </p:nvCxnSpPr>
        <p:spPr>
          <a:xfrm rot="10800000">
            <a:off x="1619250" y="2533650"/>
            <a:ext cx="2259013" cy="1089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stCxn id="10406" idx="0"/>
            <a:endCxn id="33" idx="5"/>
          </p:cNvCxnSpPr>
          <p:nvPr/>
        </p:nvCxnSpPr>
        <p:spPr>
          <a:xfrm rot="5400000" flipH="1" flipV="1">
            <a:off x="4049712" y="3303588"/>
            <a:ext cx="2651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0" name="Straight Arrow Connector 279"/>
          <p:cNvCxnSpPr>
            <a:stCxn id="139" idx="1"/>
            <a:endCxn id="14" idx="6"/>
          </p:cNvCxnSpPr>
          <p:nvPr/>
        </p:nvCxnSpPr>
        <p:spPr>
          <a:xfrm rot="16200000" flipV="1">
            <a:off x="4622007" y="4241006"/>
            <a:ext cx="214312" cy="3143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>
            <a:stCxn id="147" idx="4"/>
            <a:endCxn id="139" idx="0"/>
          </p:cNvCxnSpPr>
          <p:nvPr/>
        </p:nvCxnSpPr>
        <p:spPr>
          <a:xfrm rot="16200000" flipH="1">
            <a:off x="4886325" y="4200525"/>
            <a:ext cx="401638" cy="714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4" name="Straight Arrow Connector 283"/>
          <p:cNvCxnSpPr>
            <a:stCxn id="147" idx="6"/>
            <a:endCxn id="143" idx="0"/>
          </p:cNvCxnSpPr>
          <p:nvPr/>
        </p:nvCxnSpPr>
        <p:spPr>
          <a:xfrm>
            <a:off x="5386388" y="3803650"/>
            <a:ext cx="1033462" cy="20018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" name="Straight Arrow Connector 285"/>
          <p:cNvCxnSpPr>
            <a:stCxn id="147" idx="6"/>
            <a:endCxn id="137" idx="0"/>
          </p:cNvCxnSpPr>
          <p:nvPr/>
        </p:nvCxnSpPr>
        <p:spPr>
          <a:xfrm>
            <a:off x="5386388" y="3803650"/>
            <a:ext cx="1897062" cy="19288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>
            <a:stCxn id="147" idx="6"/>
            <a:endCxn id="10380" idx="1"/>
          </p:cNvCxnSpPr>
          <p:nvPr/>
        </p:nvCxnSpPr>
        <p:spPr>
          <a:xfrm flipV="1">
            <a:off x="5386388" y="2095500"/>
            <a:ext cx="914400" cy="17081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2" name="Straight Arrow Connector 291"/>
          <p:cNvCxnSpPr>
            <a:stCxn id="139" idx="3"/>
            <a:endCxn id="17" idx="6"/>
          </p:cNvCxnSpPr>
          <p:nvPr/>
        </p:nvCxnSpPr>
        <p:spPr>
          <a:xfrm rot="5400000">
            <a:off x="3490118" y="4641057"/>
            <a:ext cx="1204913" cy="1587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4" name="Straight Arrow Connector 293"/>
          <p:cNvCxnSpPr>
            <a:stCxn id="139" idx="2"/>
            <a:endCxn id="4" idx="6"/>
          </p:cNvCxnSpPr>
          <p:nvPr/>
        </p:nvCxnSpPr>
        <p:spPr>
          <a:xfrm rot="10800000">
            <a:off x="1065213" y="4362450"/>
            <a:ext cx="3722687" cy="306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6" name="Straight Arrow Connector 295"/>
          <p:cNvCxnSpPr>
            <a:stCxn id="139" idx="6"/>
            <a:endCxn id="143" idx="0"/>
          </p:cNvCxnSpPr>
          <p:nvPr/>
        </p:nvCxnSpPr>
        <p:spPr>
          <a:xfrm>
            <a:off x="5459413" y="4668838"/>
            <a:ext cx="960437" cy="1136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>
            <a:stCxn id="139" idx="6"/>
            <a:endCxn id="123" idx="2"/>
          </p:cNvCxnSpPr>
          <p:nvPr/>
        </p:nvCxnSpPr>
        <p:spPr>
          <a:xfrm flipV="1">
            <a:off x="5459413" y="3660775"/>
            <a:ext cx="2425700" cy="10080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0" name="Straight Arrow Connector 299"/>
          <p:cNvCxnSpPr>
            <a:stCxn id="141" idx="0"/>
            <a:endCxn id="10384" idx="2"/>
          </p:cNvCxnSpPr>
          <p:nvPr/>
        </p:nvCxnSpPr>
        <p:spPr>
          <a:xfrm rot="16200000" flipV="1">
            <a:off x="5143501" y="4889500"/>
            <a:ext cx="360362" cy="319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2" name="Straight Arrow Connector 301"/>
          <p:cNvCxnSpPr>
            <a:stCxn id="141" idx="6"/>
            <a:endCxn id="143" idx="1"/>
          </p:cNvCxnSpPr>
          <p:nvPr/>
        </p:nvCxnSpPr>
        <p:spPr>
          <a:xfrm>
            <a:off x="5818188" y="5461000"/>
            <a:ext cx="363537" cy="412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4" name="Straight Arrow Connector 303"/>
          <p:cNvCxnSpPr>
            <a:stCxn id="141" idx="6"/>
            <a:endCxn id="149" idx="2"/>
          </p:cNvCxnSpPr>
          <p:nvPr/>
        </p:nvCxnSpPr>
        <p:spPr>
          <a:xfrm flipV="1">
            <a:off x="5818188" y="5245100"/>
            <a:ext cx="1778000" cy="2159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6" name="Straight Arrow Connector 305"/>
          <p:cNvCxnSpPr>
            <a:stCxn id="141" idx="6"/>
            <a:endCxn id="145" idx="2"/>
          </p:cNvCxnSpPr>
          <p:nvPr/>
        </p:nvCxnSpPr>
        <p:spPr>
          <a:xfrm flipV="1">
            <a:off x="5818188" y="4524375"/>
            <a:ext cx="1993900" cy="9366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8" name="Straight Arrow Connector 307"/>
          <p:cNvCxnSpPr>
            <a:stCxn id="149" idx="2"/>
          </p:cNvCxnSpPr>
          <p:nvPr/>
        </p:nvCxnSpPr>
        <p:spPr>
          <a:xfrm rot="10800000" flipV="1">
            <a:off x="6588125" y="5245100"/>
            <a:ext cx="1008063" cy="5603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0" name="Straight Arrow Connector 309"/>
          <p:cNvCxnSpPr>
            <a:stCxn id="143" idx="7"/>
            <a:endCxn id="145" idx="2"/>
          </p:cNvCxnSpPr>
          <p:nvPr/>
        </p:nvCxnSpPr>
        <p:spPr>
          <a:xfrm rot="5400000" flipH="1" flipV="1">
            <a:off x="6559550" y="4621213"/>
            <a:ext cx="1349375" cy="11557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2" name="Straight Arrow Connector 311"/>
          <p:cNvCxnSpPr>
            <a:stCxn id="141" idx="7"/>
            <a:endCxn id="151" idx="6"/>
          </p:cNvCxnSpPr>
          <p:nvPr/>
        </p:nvCxnSpPr>
        <p:spPr>
          <a:xfrm rot="16200000" flipV="1">
            <a:off x="4448175" y="4024313"/>
            <a:ext cx="2284413" cy="2619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>
            <a:stCxn id="143" idx="0"/>
            <a:endCxn id="135" idx="4"/>
          </p:cNvCxnSpPr>
          <p:nvPr/>
        </p:nvCxnSpPr>
        <p:spPr>
          <a:xfrm rot="5400000" flipH="1" flipV="1">
            <a:off x="4779168" y="3948907"/>
            <a:ext cx="3497263" cy="2159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8" name="Straight Arrow Connector 317"/>
          <p:cNvCxnSpPr>
            <a:stCxn id="137" idx="0"/>
            <a:endCxn id="141" idx="6"/>
          </p:cNvCxnSpPr>
          <p:nvPr/>
        </p:nvCxnSpPr>
        <p:spPr>
          <a:xfrm rot="16200000" flipV="1">
            <a:off x="6415087" y="4864101"/>
            <a:ext cx="271463" cy="1465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0" name="Straight Arrow Connector 319"/>
          <p:cNvCxnSpPr>
            <a:stCxn id="137" idx="2"/>
            <a:endCxn id="143" idx="6"/>
          </p:cNvCxnSpPr>
          <p:nvPr/>
        </p:nvCxnSpPr>
        <p:spPr>
          <a:xfrm rot="10800000" flipV="1">
            <a:off x="6754813" y="5964238"/>
            <a:ext cx="193675" cy="73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2" name="Straight Arrow Connector 321"/>
          <p:cNvCxnSpPr>
            <a:stCxn id="137" idx="6"/>
            <a:endCxn id="149" idx="4"/>
          </p:cNvCxnSpPr>
          <p:nvPr/>
        </p:nvCxnSpPr>
        <p:spPr>
          <a:xfrm flipV="1">
            <a:off x="7618413" y="5475288"/>
            <a:ext cx="312737" cy="488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4" name="Straight Arrow Connector 323"/>
          <p:cNvCxnSpPr>
            <a:stCxn id="137" idx="0"/>
            <a:endCxn id="145" idx="2"/>
          </p:cNvCxnSpPr>
          <p:nvPr/>
        </p:nvCxnSpPr>
        <p:spPr>
          <a:xfrm rot="5400000" flipH="1" flipV="1">
            <a:off x="6943725" y="4864100"/>
            <a:ext cx="1208088" cy="5286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6" name="Straight Arrow Connector 325"/>
          <p:cNvCxnSpPr>
            <a:stCxn id="149" idx="2"/>
            <a:endCxn id="147" idx="6"/>
          </p:cNvCxnSpPr>
          <p:nvPr/>
        </p:nvCxnSpPr>
        <p:spPr>
          <a:xfrm rot="10800000">
            <a:off x="5386388" y="3803650"/>
            <a:ext cx="2209800" cy="144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0" name="Straight Arrow Connector 329"/>
          <p:cNvCxnSpPr>
            <a:stCxn id="149" idx="0"/>
            <a:endCxn id="145" idx="4"/>
          </p:cNvCxnSpPr>
          <p:nvPr/>
        </p:nvCxnSpPr>
        <p:spPr>
          <a:xfrm rot="5400000" flipH="1" flipV="1">
            <a:off x="7910512" y="4776788"/>
            <a:ext cx="257175" cy="2159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2" name="Straight Arrow Connector 331"/>
          <p:cNvCxnSpPr>
            <a:stCxn id="149" idx="1"/>
            <a:endCxn id="135" idx="4"/>
          </p:cNvCxnSpPr>
          <p:nvPr/>
        </p:nvCxnSpPr>
        <p:spPr>
          <a:xfrm rot="16200000" flipV="1">
            <a:off x="5778500" y="3165475"/>
            <a:ext cx="2773363" cy="10588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>
            <a:stCxn id="145" idx="2"/>
            <a:endCxn id="147" idx="6"/>
          </p:cNvCxnSpPr>
          <p:nvPr/>
        </p:nvCxnSpPr>
        <p:spPr>
          <a:xfrm rot="10800000">
            <a:off x="5386388" y="3803650"/>
            <a:ext cx="2425700" cy="72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>
            <a:stCxn id="123" idx="2"/>
            <a:endCxn id="147" idx="6"/>
          </p:cNvCxnSpPr>
          <p:nvPr/>
        </p:nvCxnSpPr>
        <p:spPr>
          <a:xfrm rot="10800000" flipV="1">
            <a:off x="5386388" y="3660775"/>
            <a:ext cx="2498725" cy="142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8" name="Straight Arrow Connector 337"/>
          <p:cNvCxnSpPr>
            <a:stCxn id="123" idx="3"/>
          </p:cNvCxnSpPr>
          <p:nvPr/>
        </p:nvCxnSpPr>
        <p:spPr>
          <a:xfrm rot="5400000">
            <a:off x="6294438" y="4117975"/>
            <a:ext cx="1981200" cy="1393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0" name="Straight Arrow Connector 339"/>
          <p:cNvCxnSpPr>
            <a:stCxn id="123" idx="3"/>
            <a:endCxn id="149" idx="1"/>
          </p:cNvCxnSpPr>
          <p:nvPr/>
        </p:nvCxnSpPr>
        <p:spPr>
          <a:xfrm rot="5400000">
            <a:off x="7209632" y="4309269"/>
            <a:ext cx="1257300" cy="287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2" name="Straight Arrow Connector 341"/>
          <p:cNvCxnSpPr>
            <a:stCxn id="123" idx="4"/>
            <a:endCxn id="145" idx="0"/>
          </p:cNvCxnSpPr>
          <p:nvPr/>
        </p:nvCxnSpPr>
        <p:spPr>
          <a:xfrm rot="5400000">
            <a:off x="7982744" y="4055269"/>
            <a:ext cx="401637" cy="73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4" name="Straight Arrow Connector 343"/>
          <p:cNvCxnSpPr>
            <a:stCxn id="125" idx="3"/>
          </p:cNvCxnSpPr>
          <p:nvPr/>
        </p:nvCxnSpPr>
        <p:spPr>
          <a:xfrm rot="5400000">
            <a:off x="5791200" y="3757613"/>
            <a:ext cx="2700338" cy="12493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2" name="Straight Arrow Connector 351"/>
          <p:cNvCxnSpPr>
            <a:stCxn id="125" idx="3"/>
            <a:endCxn id="149" idx="1"/>
          </p:cNvCxnSpPr>
          <p:nvPr/>
        </p:nvCxnSpPr>
        <p:spPr>
          <a:xfrm rot="5400000">
            <a:off x="6705600" y="4021138"/>
            <a:ext cx="2049463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4" name="Straight Arrow Connector 353"/>
          <p:cNvCxnSpPr>
            <a:stCxn id="125" idx="3"/>
            <a:endCxn id="145" idx="1"/>
          </p:cNvCxnSpPr>
          <p:nvPr/>
        </p:nvCxnSpPr>
        <p:spPr>
          <a:xfrm rot="16200000" flipH="1">
            <a:off x="7173913" y="3624262"/>
            <a:ext cx="1328738" cy="1444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6" name="Straight Arrow Connector 355"/>
          <p:cNvCxnSpPr>
            <a:stCxn id="125" idx="1"/>
            <a:endCxn id="127" idx="5"/>
          </p:cNvCxnSpPr>
          <p:nvPr/>
        </p:nvCxnSpPr>
        <p:spPr>
          <a:xfrm rot="16200000" flipV="1">
            <a:off x="7590631" y="2529682"/>
            <a:ext cx="249237" cy="101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8" name="Straight Arrow Connector 357"/>
          <p:cNvCxnSpPr>
            <a:stCxn id="125" idx="2"/>
            <a:endCxn id="151" idx="6"/>
          </p:cNvCxnSpPr>
          <p:nvPr/>
        </p:nvCxnSpPr>
        <p:spPr>
          <a:xfrm rot="10800000" flipV="1">
            <a:off x="5459413" y="2868613"/>
            <a:ext cx="2208212" cy="144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0" name="Straight Arrow Connector 359"/>
          <p:cNvCxnSpPr>
            <a:stCxn id="127" idx="3"/>
            <a:endCxn id="10422" idx="3"/>
          </p:cNvCxnSpPr>
          <p:nvPr/>
        </p:nvCxnSpPr>
        <p:spPr>
          <a:xfrm rot="5400000">
            <a:off x="4918076" y="2038350"/>
            <a:ext cx="1854200" cy="2689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2" name="Straight Arrow Connector 361"/>
          <p:cNvCxnSpPr>
            <a:stCxn id="127" idx="3"/>
            <a:endCxn id="147" idx="6"/>
          </p:cNvCxnSpPr>
          <p:nvPr/>
        </p:nvCxnSpPr>
        <p:spPr>
          <a:xfrm rot="5400000">
            <a:off x="5614194" y="2228057"/>
            <a:ext cx="1347787" cy="180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4" name="Straight Arrow Connector 363"/>
          <p:cNvCxnSpPr>
            <a:endCxn id="143" idx="0"/>
          </p:cNvCxnSpPr>
          <p:nvPr/>
        </p:nvCxnSpPr>
        <p:spPr>
          <a:xfrm rot="5400000">
            <a:off x="5244306" y="3740944"/>
            <a:ext cx="3240088" cy="889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6" name="Straight Arrow Connector 365"/>
          <p:cNvCxnSpPr>
            <a:stCxn id="127" idx="4"/>
            <a:endCxn id="149" idx="1"/>
          </p:cNvCxnSpPr>
          <p:nvPr/>
        </p:nvCxnSpPr>
        <p:spPr>
          <a:xfrm rot="16200000" flipH="1">
            <a:off x="6282531" y="3669507"/>
            <a:ext cx="2557463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8" name="Straight Arrow Connector 367"/>
          <p:cNvCxnSpPr>
            <a:endCxn id="145" idx="1"/>
          </p:cNvCxnSpPr>
          <p:nvPr/>
        </p:nvCxnSpPr>
        <p:spPr>
          <a:xfrm rot="16200000" flipH="1">
            <a:off x="6711950" y="3162300"/>
            <a:ext cx="1795463" cy="6016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0" name="Straight Arrow Connector 369"/>
          <p:cNvCxnSpPr>
            <a:endCxn id="141" idx="7"/>
          </p:cNvCxnSpPr>
          <p:nvPr/>
        </p:nvCxnSpPr>
        <p:spPr>
          <a:xfrm rot="5400000">
            <a:off x="4645025" y="3425825"/>
            <a:ext cx="2947988" cy="7953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2" name="Straight Arrow Connector 371"/>
          <p:cNvCxnSpPr>
            <a:endCxn id="151" idx="6"/>
          </p:cNvCxnSpPr>
          <p:nvPr/>
        </p:nvCxnSpPr>
        <p:spPr>
          <a:xfrm rot="10800000" flipV="1">
            <a:off x="5459413" y="2349500"/>
            <a:ext cx="1057275" cy="6635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4" name="Straight Arrow Connector 373"/>
          <p:cNvCxnSpPr>
            <a:stCxn id="131" idx="4"/>
            <a:endCxn id="147" idx="7"/>
          </p:cNvCxnSpPr>
          <p:nvPr/>
        </p:nvCxnSpPr>
        <p:spPr>
          <a:xfrm rot="5400000">
            <a:off x="4935538" y="2947988"/>
            <a:ext cx="1044575" cy="339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6" name="Straight Arrow Connector 375"/>
          <p:cNvCxnSpPr>
            <a:stCxn id="131" idx="4"/>
            <a:endCxn id="141" idx="7"/>
          </p:cNvCxnSpPr>
          <p:nvPr/>
        </p:nvCxnSpPr>
        <p:spPr>
          <a:xfrm rot="16200000" flipH="1">
            <a:off x="4323556" y="3899695"/>
            <a:ext cx="2701925" cy="93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8" name="Straight Arrow Connector 377"/>
          <p:cNvCxnSpPr>
            <a:stCxn id="131" idx="4"/>
            <a:endCxn id="143" idx="0"/>
          </p:cNvCxnSpPr>
          <p:nvPr/>
        </p:nvCxnSpPr>
        <p:spPr>
          <a:xfrm rot="16200000" flipH="1">
            <a:off x="4418806" y="3804445"/>
            <a:ext cx="3209925" cy="7921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0" name="Straight Arrow Connector 379"/>
          <p:cNvCxnSpPr>
            <a:stCxn id="10378" idx="2"/>
          </p:cNvCxnSpPr>
          <p:nvPr/>
        </p:nvCxnSpPr>
        <p:spPr>
          <a:xfrm rot="16200000" flipH="1">
            <a:off x="4860132" y="3428206"/>
            <a:ext cx="3163888" cy="1444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2" name="Straight Arrow Connector 381"/>
          <p:cNvCxnSpPr/>
          <p:nvPr/>
        </p:nvCxnSpPr>
        <p:spPr>
          <a:xfrm rot="5400000">
            <a:off x="5076031" y="3356770"/>
            <a:ext cx="288925" cy="144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4" name="Straight Arrow Connector 383"/>
          <p:cNvCxnSpPr/>
          <p:nvPr/>
        </p:nvCxnSpPr>
        <p:spPr>
          <a:xfrm rot="16200000" flipH="1">
            <a:off x="4536282" y="4040981"/>
            <a:ext cx="2520950" cy="1008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6" name="Straight Arrow Connector 385"/>
          <p:cNvCxnSpPr>
            <a:stCxn id="10396" idx="3"/>
            <a:endCxn id="149" idx="1"/>
          </p:cNvCxnSpPr>
          <p:nvPr/>
        </p:nvCxnSpPr>
        <p:spPr>
          <a:xfrm>
            <a:off x="5432425" y="3036888"/>
            <a:ext cx="2262188" cy="2044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Title 18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NZ" sz="4000" noProof="0" smtClean="0"/>
              <a:t>Book Buying Networks (all links)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5"/>
          <p:cNvGrpSpPr>
            <a:grpSpLocks/>
          </p:cNvGrpSpPr>
          <p:nvPr/>
        </p:nvGrpSpPr>
        <p:grpSpPr bwMode="auto">
          <a:xfrm>
            <a:off x="323850" y="3987800"/>
            <a:ext cx="669925" cy="461963"/>
            <a:chOff x="1259632" y="908720"/>
            <a:chExt cx="720080" cy="504056"/>
          </a:xfrm>
        </p:grpSpPr>
        <p:sp>
          <p:nvSpPr>
            <p:cNvPr id="187" name="Oval 3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95" name="TextBox 4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70452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E8</a:t>
              </a:r>
            </a:p>
          </p:txBody>
        </p:sp>
      </p:grpSp>
      <p:grpSp>
        <p:nvGrpSpPr>
          <p:cNvPr id="11267" name="Group 6"/>
          <p:cNvGrpSpPr>
            <a:grpSpLocks/>
          </p:cNvGrpSpPr>
          <p:nvPr/>
        </p:nvGrpSpPr>
        <p:grpSpPr bwMode="auto">
          <a:xfrm>
            <a:off x="3543300" y="4559300"/>
            <a:ext cx="669925" cy="461963"/>
            <a:chOff x="1259632" y="908720"/>
            <a:chExt cx="720080" cy="504056"/>
          </a:xfrm>
        </p:grpSpPr>
        <p:sp>
          <p:nvSpPr>
            <p:cNvPr id="185" name="Oval 7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93" name="TextBox 8"/>
            <p:cNvSpPr txBox="1">
              <a:spLocks noChangeArrowheads="1"/>
            </p:cNvSpPr>
            <p:nvPr/>
          </p:nvSpPr>
          <p:spPr bwMode="auto">
            <a:xfrm>
              <a:off x="1403648" y="980727"/>
              <a:ext cx="480053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E2</a:t>
              </a:r>
            </a:p>
          </p:txBody>
        </p:sp>
      </p:grpSp>
      <p:grpSp>
        <p:nvGrpSpPr>
          <p:cNvPr id="11268" name="Group 9"/>
          <p:cNvGrpSpPr>
            <a:grpSpLocks/>
          </p:cNvGrpSpPr>
          <p:nvPr/>
        </p:nvGrpSpPr>
        <p:grpSpPr bwMode="auto">
          <a:xfrm>
            <a:off x="395288" y="4652963"/>
            <a:ext cx="671512" cy="463550"/>
            <a:chOff x="1259632" y="908720"/>
            <a:chExt cx="720080" cy="504056"/>
          </a:xfrm>
        </p:grpSpPr>
        <p:sp>
          <p:nvSpPr>
            <p:cNvPr id="183" name="Oval 10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91" name="TextBox 11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84853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E7</a:t>
              </a:r>
            </a:p>
          </p:txBody>
        </p:sp>
      </p:grpSp>
      <p:grpSp>
        <p:nvGrpSpPr>
          <p:cNvPr id="11269" name="Group 12"/>
          <p:cNvGrpSpPr>
            <a:grpSpLocks/>
          </p:cNvGrpSpPr>
          <p:nvPr/>
        </p:nvGrpSpPr>
        <p:grpSpPr bwMode="auto">
          <a:xfrm>
            <a:off x="3829050" y="3916363"/>
            <a:ext cx="671513" cy="461962"/>
            <a:chOff x="1259632" y="908720"/>
            <a:chExt cx="720080" cy="504056"/>
          </a:xfrm>
        </p:grpSpPr>
        <p:sp>
          <p:nvSpPr>
            <p:cNvPr id="181" name="Oval 13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89" name="TextBox 14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99255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</a:t>
              </a:r>
            </a:p>
          </p:txBody>
        </p:sp>
      </p:grpSp>
      <p:grpSp>
        <p:nvGrpSpPr>
          <p:cNvPr id="11270" name="Group 15"/>
          <p:cNvGrpSpPr>
            <a:grpSpLocks/>
          </p:cNvGrpSpPr>
          <p:nvPr/>
        </p:nvGrpSpPr>
        <p:grpSpPr bwMode="auto">
          <a:xfrm>
            <a:off x="2555875" y="5661025"/>
            <a:ext cx="669925" cy="463550"/>
            <a:chOff x="1259632" y="908720"/>
            <a:chExt cx="720080" cy="504056"/>
          </a:xfrm>
        </p:grpSpPr>
        <p:sp>
          <p:nvSpPr>
            <p:cNvPr id="179" name="Oval 16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87" name="TextBox 17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89654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E4</a:t>
              </a:r>
            </a:p>
          </p:txBody>
        </p:sp>
      </p:grpSp>
      <p:grpSp>
        <p:nvGrpSpPr>
          <p:cNvPr id="11271" name="Group 18"/>
          <p:cNvGrpSpPr>
            <a:grpSpLocks/>
          </p:cNvGrpSpPr>
          <p:nvPr/>
        </p:nvGrpSpPr>
        <p:grpSpPr bwMode="auto">
          <a:xfrm>
            <a:off x="1547813" y="5732463"/>
            <a:ext cx="669925" cy="463550"/>
            <a:chOff x="1259632" y="908720"/>
            <a:chExt cx="720080" cy="504056"/>
          </a:xfrm>
        </p:grpSpPr>
        <p:sp>
          <p:nvSpPr>
            <p:cNvPr id="177" name="Oval 19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85" name="TextBox 20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94454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E5</a:t>
              </a:r>
            </a:p>
          </p:txBody>
        </p:sp>
      </p:grpSp>
      <p:grpSp>
        <p:nvGrpSpPr>
          <p:cNvPr id="11272" name="Group 21"/>
          <p:cNvGrpSpPr>
            <a:grpSpLocks/>
          </p:cNvGrpSpPr>
          <p:nvPr/>
        </p:nvGrpSpPr>
        <p:grpSpPr bwMode="auto">
          <a:xfrm>
            <a:off x="827088" y="5229225"/>
            <a:ext cx="671512" cy="461963"/>
            <a:chOff x="1259632" y="908720"/>
            <a:chExt cx="720080" cy="504056"/>
          </a:xfrm>
        </p:grpSpPr>
        <p:sp>
          <p:nvSpPr>
            <p:cNvPr id="175" name="Oval 22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83" name="TextBox 23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18458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E6</a:t>
              </a:r>
            </a:p>
          </p:txBody>
        </p:sp>
      </p:grpSp>
      <p:grpSp>
        <p:nvGrpSpPr>
          <p:cNvPr id="11273" name="Group 24"/>
          <p:cNvGrpSpPr>
            <a:grpSpLocks/>
          </p:cNvGrpSpPr>
          <p:nvPr/>
        </p:nvGrpSpPr>
        <p:grpSpPr bwMode="auto">
          <a:xfrm>
            <a:off x="3184525" y="5202238"/>
            <a:ext cx="671513" cy="461962"/>
            <a:chOff x="1259632" y="908720"/>
            <a:chExt cx="720080" cy="504056"/>
          </a:xfrm>
        </p:grpSpPr>
        <p:sp>
          <p:nvSpPr>
            <p:cNvPr id="173" name="Oval 25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81" name="TextBox 26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32859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E3</a:t>
              </a:r>
            </a:p>
          </p:txBody>
        </p:sp>
      </p:grpSp>
      <p:grpSp>
        <p:nvGrpSpPr>
          <p:cNvPr id="11274" name="Group 28"/>
          <p:cNvGrpSpPr>
            <a:grpSpLocks/>
          </p:cNvGrpSpPr>
          <p:nvPr/>
        </p:nvGrpSpPr>
        <p:grpSpPr bwMode="auto">
          <a:xfrm>
            <a:off x="519113" y="2698750"/>
            <a:ext cx="671512" cy="461963"/>
            <a:chOff x="1259632" y="908720"/>
            <a:chExt cx="720080" cy="504056"/>
          </a:xfrm>
        </p:grpSpPr>
        <p:sp>
          <p:nvSpPr>
            <p:cNvPr id="171" name="Oval 29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79" name="TextBox 30"/>
            <p:cNvSpPr txBox="1">
              <a:spLocks noChangeArrowheads="1"/>
            </p:cNvSpPr>
            <p:nvPr/>
          </p:nvSpPr>
          <p:spPr bwMode="auto">
            <a:xfrm>
              <a:off x="1259632" y="980728"/>
              <a:ext cx="64807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E10</a:t>
              </a:r>
            </a:p>
          </p:txBody>
        </p:sp>
      </p:grpSp>
      <p:grpSp>
        <p:nvGrpSpPr>
          <p:cNvPr id="11275" name="Group 31"/>
          <p:cNvGrpSpPr>
            <a:grpSpLocks/>
          </p:cNvGrpSpPr>
          <p:nvPr/>
        </p:nvGrpSpPr>
        <p:grpSpPr bwMode="auto">
          <a:xfrm>
            <a:off x="3538538" y="2632075"/>
            <a:ext cx="671512" cy="463550"/>
            <a:chOff x="1259632" y="908719"/>
            <a:chExt cx="720080" cy="504056"/>
          </a:xfrm>
        </p:grpSpPr>
        <p:sp>
          <p:nvSpPr>
            <p:cNvPr id="169" name="Oval 168"/>
            <p:cNvSpPr/>
            <p:nvPr/>
          </p:nvSpPr>
          <p:spPr>
            <a:xfrm>
              <a:off x="1259632" y="908719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77" name="TextBox 169"/>
            <p:cNvSpPr txBox="1">
              <a:spLocks noChangeArrowheads="1"/>
            </p:cNvSpPr>
            <p:nvPr/>
          </p:nvSpPr>
          <p:spPr bwMode="auto">
            <a:xfrm>
              <a:off x="1259632" y="980728"/>
              <a:ext cx="64563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E15</a:t>
              </a:r>
            </a:p>
          </p:txBody>
        </p:sp>
      </p:grpSp>
      <p:grpSp>
        <p:nvGrpSpPr>
          <p:cNvPr id="11276" name="Group 34"/>
          <p:cNvGrpSpPr>
            <a:grpSpLocks/>
          </p:cNvGrpSpPr>
          <p:nvPr/>
        </p:nvGrpSpPr>
        <p:grpSpPr bwMode="auto">
          <a:xfrm>
            <a:off x="250825" y="3284538"/>
            <a:ext cx="671513" cy="463550"/>
            <a:chOff x="1259632" y="908720"/>
            <a:chExt cx="720080" cy="504056"/>
          </a:xfrm>
        </p:grpSpPr>
        <p:sp>
          <p:nvSpPr>
            <p:cNvPr id="167" name="Oval 166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75" name="TextBox 167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70452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E9</a:t>
              </a:r>
            </a:p>
          </p:txBody>
        </p:sp>
      </p:grpSp>
      <p:grpSp>
        <p:nvGrpSpPr>
          <p:cNvPr id="11277" name="Group 37"/>
          <p:cNvGrpSpPr>
            <a:grpSpLocks/>
          </p:cNvGrpSpPr>
          <p:nvPr/>
        </p:nvGrpSpPr>
        <p:grpSpPr bwMode="auto">
          <a:xfrm>
            <a:off x="3806825" y="3227388"/>
            <a:ext cx="671513" cy="461962"/>
            <a:chOff x="1259632" y="908720"/>
            <a:chExt cx="720080" cy="504056"/>
          </a:xfrm>
        </p:grpSpPr>
        <p:sp>
          <p:nvSpPr>
            <p:cNvPr id="165" name="Oval 164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73" name="TextBox 165"/>
            <p:cNvSpPr txBox="1">
              <a:spLocks noChangeArrowheads="1"/>
            </p:cNvSpPr>
            <p:nvPr/>
          </p:nvSpPr>
          <p:spPr bwMode="auto">
            <a:xfrm>
              <a:off x="1259632" y="980728"/>
              <a:ext cx="64807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E16</a:t>
              </a:r>
            </a:p>
          </p:txBody>
        </p:sp>
      </p:grpSp>
      <p:grpSp>
        <p:nvGrpSpPr>
          <p:cNvPr id="11278" name="Group 40"/>
          <p:cNvGrpSpPr>
            <a:grpSpLocks/>
          </p:cNvGrpSpPr>
          <p:nvPr/>
        </p:nvGrpSpPr>
        <p:grpSpPr bwMode="auto">
          <a:xfrm>
            <a:off x="900113" y="2170113"/>
            <a:ext cx="693737" cy="476250"/>
            <a:chOff x="1235224" y="908720"/>
            <a:chExt cx="744489" cy="519286"/>
          </a:xfrm>
        </p:grpSpPr>
        <p:sp>
          <p:nvSpPr>
            <p:cNvPr id="163" name="Oval 162"/>
            <p:cNvSpPr/>
            <p:nvPr/>
          </p:nvSpPr>
          <p:spPr>
            <a:xfrm>
              <a:off x="1259075" y="908720"/>
              <a:ext cx="720638" cy="50370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71" name="TextBox 163"/>
            <p:cNvSpPr txBox="1">
              <a:spLocks noChangeArrowheads="1"/>
            </p:cNvSpPr>
            <p:nvPr/>
          </p:nvSpPr>
          <p:spPr bwMode="auto">
            <a:xfrm>
              <a:off x="1235224" y="1025712"/>
              <a:ext cx="744489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E11</a:t>
              </a:r>
            </a:p>
          </p:txBody>
        </p:sp>
      </p:grpSp>
      <p:grpSp>
        <p:nvGrpSpPr>
          <p:cNvPr id="11279" name="Group 43"/>
          <p:cNvGrpSpPr>
            <a:grpSpLocks/>
          </p:cNvGrpSpPr>
          <p:nvPr/>
        </p:nvGrpSpPr>
        <p:grpSpPr bwMode="auto">
          <a:xfrm>
            <a:off x="1525588" y="1773238"/>
            <a:ext cx="885825" cy="576262"/>
            <a:chOff x="1259632" y="908720"/>
            <a:chExt cx="720080" cy="504056"/>
          </a:xfrm>
        </p:grpSpPr>
        <p:sp>
          <p:nvSpPr>
            <p:cNvPr id="161" name="Oval 160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69" name="TextBox 161"/>
            <p:cNvSpPr txBox="1">
              <a:spLocks noChangeArrowheads="1"/>
            </p:cNvSpPr>
            <p:nvPr/>
          </p:nvSpPr>
          <p:spPr bwMode="auto">
            <a:xfrm>
              <a:off x="1331640" y="980728"/>
              <a:ext cx="576064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E12</a:t>
              </a:r>
            </a:p>
          </p:txBody>
        </p:sp>
      </p:grpSp>
      <p:grpSp>
        <p:nvGrpSpPr>
          <p:cNvPr id="11280" name="Group 46"/>
          <p:cNvGrpSpPr>
            <a:grpSpLocks/>
          </p:cNvGrpSpPr>
          <p:nvPr/>
        </p:nvGrpSpPr>
        <p:grpSpPr bwMode="auto">
          <a:xfrm>
            <a:off x="2398713" y="1773238"/>
            <a:ext cx="733425" cy="461962"/>
            <a:chOff x="1259632" y="908720"/>
            <a:chExt cx="787614" cy="504056"/>
          </a:xfrm>
        </p:grpSpPr>
        <p:sp>
          <p:nvSpPr>
            <p:cNvPr id="159" name="Oval 158"/>
            <p:cNvSpPr/>
            <p:nvPr/>
          </p:nvSpPr>
          <p:spPr>
            <a:xfrm>
              <a:off x="1259632" y="908720"/>
              <a:ext cx="719422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67" name="TextBox 159"/>
            <p:cNvSpPr txBox="1">
              <a:spLocks noChangeArrowheads="1"/>
            </p:cNvSpPr>
            <p:nvPr/>
          </p:nvSpPr>
          <p:spPr bwMode="auto">
            <a:xfrm>
              <a:off x="1331640" y="980728"/>
              <a:ext cx="715606" cy="398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E13</a:t>
              </a:r>
            </a:p>
          </p:txBody>
        </p:sp>
      </p:grpSp>
      <p:grpSp>
        <p:nvGrpSpPr>
          <p:cNvPr id="11281" name="Group 49"/>
          <p:cNvGrpSpPr>
            <a:grpSpLocks/>
          </p:cNvGrpSpPr>
          <p:nvPr/>
        </p:nvGrpSpPr>
        <p:grpSpPr bwMode="auto">
          <a:xfrm>
            <a:off x="3068638" y="2103438"/>
            <a:ext cx="711200" cy="471487"/>
            <a:chOff x="1259632" y="908720"/>
            <a:chExt cx="763206" cy="512861"/>
          </a:xfrm>
        </p:grpSpPr>
        <p:sp>
          <p:nvSpPr>
            <p:cNvPr id="157" name="Oval 156"/>
            <p:cNvSpPr/>
            <p:nvPr/>
          </p:nvSpPr>
          <p:spPr>
            <a:xfrm>
              <a:off x="1259632" y="908720"/>
              <a:ext cx="720616" cy="504228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65" name="TextBox 157"/>
            <p:cNvSpPr txBox="1">
              <a:spLocks noChangeArrowheads="1"/>
            </p:cNvSpPr>
            <p:nvPr/>
          </p:nvSpPr>
          <p:spPr bwMode="auto">
            <a:xfrm>
              <a:off x="1331641" y="1019287"/>
              <a:ext cx="691197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C00000"/>
                  </a:solidFill>
                </a:rPr>
                <a:t>E14</a:t>
              </a:r>
            </a:p>
          </p:txBody>
        </p:sp>
      </p:grpSp>
      <p:grpSp>
        <p:nvGrpSpPr>
          <p:cNvPr id="11282" name="Group 5"/>
          <p:cNvGrpSpPr>
            <a:grpSpLocks/>
          </p:cNvGrpSpPr>
          <p:nvPr/>
        </p:nvGrpSpPr>
        <p:grpSpPr bwMode="auto">
          <a:xfrm>
            <a:off x="4716463" y="2636838"/>
            <a:ext cx="669925" cy="463550"/>
            <a:chOff x="1259632" y="908720"/>
            <a:chExt cx="720080" cy="504056"/>
          </a:xfrm>
        </p:grpSpPr>
        <p:sp>
          <p:nvSpPr>
            <p:cNvPr id="155" name="Oval 3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63" name="TextBox 4"/>
            <p:cNvSpPr txBox="1">
              <a:spLocks noChangeArrowheads="1"/>
            </p:cNvSpPr>
            <p:nvPr/>
          </p:nvSpPr>
          <p:spPr bwMode="auto">
            <a:xfrm>
              <a:off x="1336929" y="987155"/>
              <a:ext cx="614468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P13</a:t>
              </a:r>
            </a:p>
          </p:txBody>
        </p:sp>
      </p:grpSp>
      <p:grpSp>
        <p:nvGrpSpPr>
          <p:cNvPr id="11283" name="Group 6"/>
          <p:cNvGrpSpPr>
            <a:grpSpLocks/>
          </p:cNvGrpSpPr>
          <p:nvPr/>
        </p:nvGrpSpPr>
        <p:grpSpPr bwMode="auto">
          <a:xfrm>
            <a:off x="7524750" y="4868863"/>
            <a:ext cx="669925" cy="463550"/>
            <a:chOff x="1259632" y="908720"/>
            <a:chExt cx="720080" cy="504056"/>
          </a:xfrm>
        </p:grpSpPr>
        <p:sp>
          <p:nvSpPr>
            <p:cNvPr id="153" name="Oval 7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61" name="TextBox 8"/>
            <p:cNvSpPr txBox="1">
              <a:spLocks noChangeArrowheads="1"/>
            </p:cNvSpPr>
            <p:nvPr/>
          </p:nvSpPr>
          <p:spPr bwMode="auto">
            <a:xfrm>
              <a:off x="1403648" y="980727"/>
              <a:ext cx="480053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P6</a:t>
              </a:r>
            </a:p>
          </p:txBody>
        </p:sp>
      </p:grpSp>
      <p:grpSp>
        <p:nvGrpSpPr>
          <p:cNvPr id="11284" name="Group 9"/>
          <p:cNvGrpSpPr>
            <a:grpSpLocks/>
          </p:cNvGrpSpPr>
          <p:nvPr/>
        </p:nvGrpSpPr>
        <p:grpSpPr bwMode="auto">
          <a:xfrm>
            <a:off x="4643438" y="3429000"/>
            <a:ext cx="671512" cy="461963"/>
            <a:chOff x="1259632" y="908720"/>
            <a:chExt cx="720080" cy="504056"/>
          </a:xfrm>
        </p:grpSpPr>
        <p:sp>
          <p:nvSpPr>
            <p:cNvPr id="151" name="Oval 10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59" name="TextBox 11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84853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</a:t>
              </a:r>
            </a:p>
          </p:txBody>
        </p:sp>
      </p:grpSp>
      <p:grpSp>
        <p:nvGrpSpPr>
          <p:cNvPr id="11285" name="Group 12"/>
          <p:cNvGrpSpPr>
            <a:grpSpLocks/>
          </p:cNvGrpSpPr>
          <p:nvPr/>
        </p:nvGrpSpPr>
        <p:grpSpPr bwMode="auto">
          <a:xfrm>
            <a:off x="7740650" y="4149725"/>
            <a:ext cx="669925" cy="461963"/>
            <a:chOff x="1259632" y="908720"/>
            <a:chExt cx="720080" cy="504056"/>
          </a:xfrm>
        </p:grpSpPr>
        <p:sp>
          <p:nvSpPr>
            <p:cNvPr id="149" name="Oval 13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57" name="TextBox 14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99255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P7</a:t>
              </a:r>
            </a:p>
          </p:txBody>
        </p:sp>
      </p:grpSp>
      <p:grpSp>
        <p:nvGrpSpPr>
          <p:cNvPr id="11286" name="Group 15"/>
          <p:cNvGrpSpPr>
            <a:grpSpLocks/>
          </p:cNvGrpSpPr>
          <p:nvPr/>
        </p:nvGrpSpPr>
        <p:grpSpPr bwMode="auto">
          <a:xfrm>
            <a:off x="6011863" y="5661025"/>
            <a:ext cx="671512" cy="463550"/>
            <a:chOff x="1259632" y="908720"/>
            <a:chExt cx="720080" cy="504056"/>
          </a:xfrm>
        </p:grpSpPr>
        <p:sp>
          <p:nvSpPr>
            <p:cNvPr id="147" name="Oval 16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55" name="TextBox 17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89654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P4</a:t>
              </a:r>
            </a:p>
          </p:txBody>
        </p:sp>
      </p:grpSp>
      <p:grpSp>
        <p:nvGrpSpPr>
          <p:cNvPr id="11287" name="Group 18"/>
          <p:cNvGrpSpPr>
            <a:grpSpLocks/>
          </p:cNvGrpSpPr>
          <p:nvPr/>
        </p:nvGrpSpPr>
        <p:grpSpPr bwMode="auto">
          <a:xfrm>
            <a:off x="5076825" y="5084763"/>
            <a:ext cx="669925" cy="463550"/>
            <a:chOff x="1259632" y="908720"/>
            <a:chExt cx="720080" cy="504056"/>
          </a:xfrm>
        </p:grpSpPr>
        <p:sp>
          <p:nvSpPr>
            <p:cNvPr id="145" name="Oval 144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53" name="TextBox 145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494454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P3</a:t>
              </a:r>
            </a:p>
          </p:txBody>
        </p:sp>
      </p:grpSp>
      <p:grpSp>
        <p:nvGrpSpPr>
          <p:cNvPr id="11288" name="Group 21"/>
          <p:cNvGrpSpPr>
            <a:grpSpLocks/>
          </p:cNvGrpSpPr>
          <p:nvPr/>
        </p:nvGrpSpPr>
        <p:grpSpPr bwMode="auto">
          <a:xfrm>
            <a:off x="4716463" y="4292600"/>
            <a:ext cx="669925" cy="463550"/>
            <a:chOff x="1259632" y="908720"/>
            <a:chExt cx="720080" cy="504056"/>
          </a:xfrm>
        </p:grpSpPr>
        <p:sp>
          <p:nvSpPr>
            <p:cNvPr id="143" name="Oval 142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51" name="TextBox 143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18458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P2</a:t>
              </a:r>
            </a:p>
          </p:txBody>
        </p:sp>
      </p:grpSp>
      <p:grpSp>
        <p:nvGrpSpPr>
          <p:cNvPr id="11289" name="Group 24"/>
          <p:cNvGrpSpPr>
            <a:grpSpLocks/>
          </p:cNvGrpSpPr>
          <p:nvPr/>
        </p:nvGrpSpPr>
        <p:grpSpPr bwMode="auto">
          <a:xfrm>
            <a:off x="6875463" y="5589588"/>
            <a:ext cx="671512" cy="461962"/>
            <a:chOff x="1259632" y="908720"/>
            <a:chExt cx="720080" cy="504056"/>
          </a:xfrm>
        </p:grpSpPr>
        <p:sp>
          <p:nvSpPr>
            <p:cNvPr id="141" name="Oval 140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49" name="TextBox 141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32859" cy="399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P5</a:t>
              </a:r>
            </a:p>
          </p:txBody>
        </p:sp>
      </p:grpSp>
      <p:grpSp>
        <p:nvGrpSpPr>
          <p:cNvPr id="11290" name="Group 28"/>
          <p:cNvGrpSpPr>
            <a:grpSpLocks/>
          </p:cNvGrpSpPr>
          <p:nvPr/>
        </p:nvGrpSpPr>
        <p:grpSpPr bwMode="auto">
          <a:xfrm>
            <a:off x="6227763" y="1700213"/>
            <a:ext cx="671512" cy="463550"/>
            <a:chOff x="1259632" y="908720"/>
            <a:chExt cx="720080" cy="504056"/>
          </a:xfrm>
        </p:grpSpPr>
        <p:sp>
          <p:nvSpPr>
            <p:cNvPr id="139" name="Oval 138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47" name="TextBox 139"/>
            <p:cNvSpPr txBox="1">
              <a:spLocks noChangeArrowheads="1"/>
            </p:cNvSpPr>
            <p:nvPr/>
          </p:nvSpPr>
          <p:spPr bwMode="auto">
            <a:xfrm>
              <a:off x="1259632" y="980728"/>
              <a:ext cx="64807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P11</a:t>
              </a:r>
            </a:p>
          </p:txBody>
        </p:sp>
      </p:grpSp>
      <p:grpSp>
        <p:nvGrpSpPr>
          <p:cNvPr id="11291" name="Group 34"/>
          <p:cNvGrpSpPr>
            <a:grpSpLocks/>
          </p:cNvGrpSpPr>
          <p:nvPr/>
        </p:nvGrpSpPr>
        <p:grpSpPr bwMode="auto">
          <a:xfrm>
            <a:off x="5219700" y="1989138"/>
            <a:ext cx="720725" cy="461962"/>
            <a:chOff x="1259632" y="908720"/>
            <a:chExt cx="772969" cy="504056"/>
          </a:xfrm>
        </p:grpSpPr>
        <p:sp>
          <p:nvSpPr>
            <p:cNvPr id="137" name="Oval 136"/>
            <p:cNvSpPr/>
            <p:nvPr/>
          </p:nvSpPr>
          <p:spPr>
            <a:xfrm>
              <a:off x="1259632" y="908720"/>
              <a:ext cx="72019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45" name="TextBox 137"/>
            <p:cNvSpPr txBox="1">
              <a:spLocks noChangeArrowheads="1"/>
            </p:cNvSpPr>
            <p:nvPr/>
          </p:nvSpPr>
          <p:spPr bwMode="auto">
            <a:xfrm>
              <a:off x="1403649" y="980728"/>
              <a:ext cx="628952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P12</a:t>
              </a:r>
            </a:p>
          </p:txBody>
        </p:sp>
      </p:grpSp>
      <p:grpSp>
        <p:nvGrpSpPr>
          <p:cNvPr id="11292" name="Group 40"/>
          <p:cNvGrpSpPr>
            <a:grpSpLocks/>
          </p:cNvGrpSpPr>
          <p:nvPr/>
        </p:nvGrpSpPr>
        <p:grpSpPr bwMode="auto">
          <a:xfrm>
            <a:off x="7019925" y="1916113"/>
            <a:ext cx="671513" cy="463550"/>
            <a:chOff x="1259632" y="908720"/>
            <a:chExt cx="720080" cy="504056"/>
          </a:xfrm>
        </p:grpSpPr>
        <p:sp>
          <p:nvSpPr>
            <p:cNvPr id="135" name="Oval 134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43" name="TextBox 135"/>
            <p:cNvSpPr txBox="1">
              <a:spLocks noChangeArrowheads="1"/>
            </p:cNvSpPr>
            <p:nvPr/>
          </p:nvSpPr>
          <p:spPr bwMode="auto">
            <a:xfrm>
              <a:off x="1403648" y="980728"/>
              <a:ext cx="576064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P10</a:t>
              </a:r>
            </a:p>
          </p:txBody>
        </p:sp>
      </p:grpSp>
      <p:grpSp>
        <p:nvGrpSpPr>
          <p:cNvPr id="11293" name="Group 43"/>
          <p:cNvGrpSpPr>
            <a:grpSpLocks/>
          </p:cNvGrpSpPr>
          <p:nvPr/>
        </p:nvGrpSpPr>
        <p:grpSpPr bwMode="auto">
          <a:xfrm>
            <a:off x="7596188" y="2492375"/>
            <a:ext cx="671512" cy="463550"/>
            <a:chOff x="1259632" y="908720"/>
            <a:chExt cx="720080" cy="504056"/>
          </a:xfrm>
        </p:grpSpPr>
        <p:sp>
          <p:nvSpPr>
            <p:cNvPr id="133" name="Oval 132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41" name="TextBox 133"/>
            <p:cNvSpPr txBox="1">
              <a:spLocks noChangeArrowheads="1"/>
            </p:cNvSpPr>
            <p:nvPr/>
          </p:nvSpPr>
          <p:spPr bwMode="auto">
            <a:xfrm>
              <a:off x="1331640" y="980728"/>
              <a:ext cx="576064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P9</a:t>
              </a:r>
            </a:p>
          </p:txBody>
        </p:sp>
      </p:grpSp>
      <p:grpSp>
        <p:nvGrpSpPr>
          <p:cNvPr id="11294" name="Group 46"/>
          <p:cNvGrpSpPr>
            <a:grpSpLocks/>
          </p:cNvGrpSpPr>
          <p:nvPr/>
        </p:nvGrpSpPr>
        <p:grpSpPr bwMode="auto">
          <a:xfrm>
            <a:off x="7812088" y="3284538"/>
            <a:ext cx="671512" cy="463550"/>
            <a:chOff x="1259632" y="908720"/>
            <a:chExt cx="720080" cy="504056"/>
          </a:xfrm>
        </p:grpSpPr>
        <p:sp>
          <p:nvSpPr>
            <p:cNvPr id="131" name="Oval 130"/>
            <p:cNvSpPr/>
            <p:nvPr/>
          </p:nvSpPr>
          <p:spPr>
            <a:xfrm>
              <a:off x="1259632" y="908720"/>
              <a:ext cx="720080" cy="50405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NZ"/>
            </a:p>
          </p:txBody>
        </p:sp>
        <p:sp>
          <p:nvSpPr>
            <p:cNvPr id="11339" name="TextBox 131"/>
            <p:cNvSpPr txBox="1">
              <a:spLocks noChangeArrowheads="1"/>
            </p:cNvSpPr>
            <p:nvPr/>
          </p:nvSpPr>
          <p:spPr bwMode="auto">
            <a:xfrm>
              <a:off x="1331640" y="980728"/>
              <a:ext cx="576064" cy="402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NZ">
                  <a:solidFill>
                    <a:srgbClr val="0070C0"/>
                  </a:solidFill>
                </a:rPr>
                <a:t>P8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 rot="10800000" flipV="1">
            <a:off x="2890838" y="4148138"/>
            <a:ext cx="938212" cy="15128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1377" idx="1"/>
          </p:cNvCxnSpPr>
          <p:nvPr/>
        </p:nvCxnSpPr>
        <p:spPr>
          <a:xfrm rot="16200000" flipV="1">
            <a:off x="3051175" y="3370263"/>
            <a:ext cx="1265238" cy="2905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1444625" y="4791075"/>
            <a:ext cx="2098675" cy="687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 flipV="1">
            <a:off x="1066800" y="4791075"/>
            <a:ext cx="2476500" cy="9366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>
            <a:off x="993775" y="4219575"/>
            <a:ext cx="2549525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3259138" y="5630862"/>
            <a:ext cx="228600" cy="295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>
            <a:off x="1498600" y="5461000"/>
            <a:ext cx="1057275" cy="431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157" idx="2"/>
          </p:cNvCxnSpPr>
          <p:nvPr/>
        </p:nvCxnSpPr>
        <p:spPr>
          <a:xfrm rot="10800000" flipH="1">
            <a:off x="2555875" y="2335213"/>
            <a:ext cx="512763" cy="3557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11371" idx="3"/>
          </p:cNvCxnSpPr>
          <p:nvPr/>
        </p:nvCxnSpPr>
        <p:spPr>
          <a:xfrm rot="16200000" flipV="1">
            <a:off x="359569" y="3696494"/>
            <a:ext cx="3430587" cy="9620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11373" idx="1"/>
          </p:cNvCxnSpPr>
          <p:nvPr/>
        </p:nvCxnSpPr>
        <p:spPr>
          <a:xfrm rot="5400000" flipH="1" flipV="1">
            <a:off x="1974056" y="4060032"/>
            <a:ext cx="2414587" cy="12509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151" idx="4"/>
          </p:cNvCxnSpPr>
          <p:nvPr/>
        </p:nvCxnSpPr>
        <p:spPr>
          <a:xfrm flipV="1">
            <a:off x="3225800" y="3890963"/>
            <a:ext cx="1754188" cy="20018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157" idx="3"/>
          </p:cNvCxnSpPr>
          <p:nvPr/>
        </p:nvCxnSpPr>
        <p:spPr>
          <a:xfrm rot="5400000" flipH="1" flipV="1">
            <a:off x="956469" y="2510631"/>
            <a:ext cx="2222500" cy="21986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163" idx="6"/>
          </p:cNvCxnSpPr>
          <p:nvPr/>
        </p:nvCxnSpPr>
        <p:spPr>
          <a:xfrm rot="5400000" flipH="1" flipV="1">
            <a:off x="444500" y="2855913"/>
            <a:ext cx="1604963" cy="6937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157" idx="2"/>
          </p:cNvCxnSpPr>
          <p:nvPr/>
        </p:nvCxnSpPr>
        <p:spPr>
          <a:xfrm rot="5400000" flipH="1" flipV="1">
            <a:off x="1122363" y="2108200"/>
            <a:ext cx="1719262" cy="21732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169" idx="2"/>
          </p:cNvCxnSpPr>
          <p:nvPr/>
        </p:nvCxnSpPr>
        <p:spPr>
          <a:xfrm flipV="1">
            <a:off x="993775" y="2863850"/>
            <a:ext cx="2544763" cy="13557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endCxn id="151" idx="2"/>
          </p:cNvCxnSpPr>
          <p:nvPr/>
        </p:nvCxnSpPr>
        <p:spPr>
          <a:xfrm flipV="1">
            <a:off x="993775" y="3660775"/>
            <a:ext cx="3649663" cy="558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167" idx="0"/>
          </p:cNvCxnSpPr>
          <p:nvPr/>
        </p:nvCxnSpPr>
        <p:spPr>
          <a:xfrm rot="5400000" flipH="1" flipV="1">
            <a:off x="659606" y="3088482"/>
            <a:ext cx="123825" cy="2682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11371" idx="3"/>
          </p:cNvCxnSpPr>
          <p:nvPr/>
        </p:nvCxnSpPr>
        <p:spPr>
          <a:xfrm>
            <a:off x="1593850" y="2462213"/>
            <a:ext cx="2333625" cy="1520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endCxn id="169" idx="0"/>
          </p:cNvCxnSpPr>
          <p:nvPr/>
        </p:nvCxnSpPr>
        <p:spPr>
          <a:xfrm>
            <a:off x="3635375" y="2492375"/>
            <a:ext cx="238125" cy="1397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11377" idx="1"/>
          </p:cNvCxnSpPr>
          <p:nvPr/>
        </p:nvCxnSpPr>
        <p:spPr>
          <a:xfrm rot="10800000" flipV="1">
            <a:off x="2890838" y="2882900"/>
            <a:ext cx="647700" cy="2778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165" idx="3"/>
          </p:cNvCxnSpPr>
          <p:nvPr/>
        </p:nvCxnSpPr>
        <p:spPr>
          <a:xfrm rot="16200000" flipH="1">
            <a:off x="3887788" y="3640137"/>
            <a:ext cx="293688" cy="2587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11373" idx="0"/>
            <a:endCxn id="169" idx="5"/>
          </p:cNvCxnSpPr>
          <p:nvPr/>
        </p:nvCxnSpPr>
        <p:spPr>
          <a:xfrm rot="5400000" flipH="1" flipV="1">
            <a:off x="3976688" y="3159125"/>
            <a:ext cx="2667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151" idx="4"/>
            <a:endCxn id="143" idx="0"/>
          </p:cNvCxnSpPr>
          <p:nvPr/>
        </p:nvCxnSpPr>
        <p:spPr>
          <a:xfrm rot="16200000" flipH="1">
            <a:off x="4814888" y="4056063"/>
            <a:ext cx="401637" cy="714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151" idx="6"/>
            <a:endCxn id="147" idx="0"/>
          </p:cNvCxnSpPr>
          <p:nvPr/>
        </p:nvCxnSpPr>
        <p:spPr>
          <a:xfrm>
            <a:off x="5314950" y="3660775"/>
            <a:ext cx="1031875" cy="20002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151" idx="6"/>
            <a:endCxn id="141" idx="0"/>
          </p:cNvCxnSpPr>
          <p:nvPr/>
        </p:nvCxnSpPr>
        <p:spPr>
          <a:xfrm>
            <a:off x="5314950" y="3660775"/>
            <a:ext cx="1897063" cy="19288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151" idx="6"/>
            <a:endCxn id="11347" idx="1"/>
          </p:cNvCxnSpPr>
          <p:nvPr/>
        </p:nvCxnSpPr>
        <p:spPr>
          <a:xfrm flipV="1">
            <a:off x="5314950" y="1951038"/>
            <a:ext cx="912813" cy="17097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143" idx="6"/>
            <a:endCxn id="131" idx="2"/>
          </p:cNvCxnSpPr>
          <p:nvPr/>
        </p:nvCxnSpPr>
        <p:spPr>
          <a:xfrm flipV="1">
            <a:off x="5386388" y="3516313"/>
            <a:ext cx="2425700" cy="100806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145" idx="6"/>
            <a:endCxn id="147" idx="1"/>
          </p:cNvCxnSpPr>
          <p:nvPr/>
        </p:nvCxnSpPr>
        <p:spPr>
          <a:xfrm>
            <a:off x="5746750" y="5316538"/>
            <a:ext cx="363538" cy="412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145" idx="6"/>
            <a:endCxn id="153" idx="2"/>
          </p:cNvCxnSpPr>
          <p:nvPr/>
        </p:nvCxnSpPr>
        <p:spPr>
          <a:xfrm flipV="1">
            <a:off x="5746750" y="5100638"/>
            <a:ext cx="1778000" cy="2159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145" idx="6"/>
            <a:endCxn id="149" idx="2"/>
          </p:cNvCxnSpPr>
          <p:nvPr/>
        </p:nvCxnSpPr>
        <p:spPr>
          <a:xfrm flipV="1">
            <a:off x="5746750" y="4379913"/>
            <a:ext cx="1993900" cy="93662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153" idx="2"/>
          </p:cNvCxnSpPr>
          <p:nvPr/>
        </p:nvCxnSpPr>
        <p:spPr>
          <a:xfrm rot="10800000" flipV="1">
            <a:off x="6516688" y="5100638"/>
            <a:ext cx="1008062" cy="5603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147" idx="7"/>
            <a:endCxn id="149" idx="2"/>
          </p:cNvCxnSpPr>
          <p:nvPr/>
        </p:nvCxnSpPr>
        <p:spPr>
          <a:xfrm rot="5400000" flipH="1" flipV="1">
            <a:off x="6488112" y="4476751"/>
            <a:ext cx="1349375" cy="11557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145" idx="7"/>
            <a:endCxn id="155" idx="6"/>
          </p:cNvCxnSpPr>
          <p:nvPr/>
        </p:nvCxnSpPr>
        <p:spPr>
          <a:xfrm rot="16200000" flipV="1">
            <a:off x="4375151" y="3879850"/>
            <a:ext cx="2284412" cy="2619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147" idx="0"/>
            <a:endCxn id="139" idx="4"/>
          </p:cNvCxnSpPr>
          <p:nvPr/>
        </p:nvCxnSpPr>
        <p:spPr>
          <a:xfrm rot="5400000" flipH="1" flipV="1">
            <a:off x="4706938" y="3803650"/>
            <a:ext cx="3497262" cy="2174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141" idx="0"/>
            <a:endCxn id="145" idx="6"/>
          </p:cNvCxnSpPr>
          <p:nvPr/>
        </p:nvCxnSpPr>
        <p:spPr>
          <a:xfrm rot="16200000" flipV="1">
            <a:off x="6342857" y="4720431"/>
            <a:ext cx="273050" cy="1465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141" idx="0"/>
            <a:endCxn id="149" idx="2"/>
          </p:cNvCxnSpPr>
          <p:nvPr/>
        </p:nvCxnSpPr>
        <p:spPr>
          <a:xfrm rot="5400000" flipH="1" flipV="1">
            <a:off x="6871494" y="4720432"/>
            <a:ext cx="1209675" cy="5286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153" idx="2"/>
            <a:endCxn id="151" idx="6"/>
          </p:cNvCxnSpPr>
          <p:nvPr/>
        </p:nvCxnSpPr>
        <p:spPr>
          <a:xfrm rot="10800000">
            <a:off x="5314950" y="3660775"/>
            <a:ext cx="2209800" cy="14398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153" idx="0"/>
            <a:endCxn id="149" idx="4"/>
          </p:cNvCxnSpPr>
          <p:nvPr/>
        </p:nvCxnSpPr>
        <p:spPr>
          <a:xfrm rot="5400000" flipH="1" flipV="1">
            <a:off x="7839075" y="4632326"/>
            <a:ext cx="257175" cy="2159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>
            <a:stCxn id="153" idx="1"/>
            <a:endCxn id="139" idx="4"/>
          </p:cNvCxnSpPr>
          <p:nvPr/>
        </p:nvCxnSpPr>
        <p:spPr>
          <a:xfrm rot="16200000" flipV="1">
            <a:off x="5707063" y="3021013"/>
            <a:ext cx="2773362" cy="105886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133" idx="1"/>
            <a:endCxn id="135" idx="5"/>
          </p:cNvCxnSpPr>
          <p:nvPr/>
        </p:nvCxnSpPr>
        <p:spPr>
          <a:xfrm rot="16200000" flipV="1">
            <a:off x="7519194" y="2385219"/>
            <a:ext cx="249238" cy="1016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endCxn id="145" idx="7"/>
          </p:cNvCxnSpPr>
          <p:nvPr/>
        </p:nvCxnSpPr>
        <p:spPr>
          <a:xfrm rot="5400000">
            <a:off x="4572000" y="3281363"/>
            <a:ext cx="2947987" cy="7953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endCxn id="155" idx="6"/>
          </p:cNvCxnSpPr>
          <p:nvPr/>
        </p:nvCxnSpPr>
        <p:spPr>
          <a:xfrm rot="10800000" flipV="1">
            <a:off x="5386388" y="2205038"/>
            <a:ext cx="1057275" cy="66357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Title 18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Book Buying Networks (reciprocal)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Learning from Policy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Evaluation practice could draw on developments in policy and public management</a:t>
            </a:r>
          </a:p>
          <a:p>
            <a:pPr lvl="1" eaLnBrk="1" hangingPunct="1">
              <a:defRPr/>
            </a:pPr>
            <a:r>
              <a:rPr lang="en-NZ" noProof="0" dirty="0" smtClean="0"/>
              <a:t>How the policy process works</a:t>
            </a:r>
          </a:p>
          <a:p>
            <a:pPr lvl="1" eaLnBrk="1" hangingPunct="1">
              <a:defRPr/>
            </a:pPr>
            <a:r>
              <a:rPr lang="en-NZ" noProof="0" dirty="0" smtClean="0"/>
              <a:t>What makes for successful policy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Policy Process Models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Descriptions of how the policy process works have advanced from the “stages heuristic” over time</a:t>
            </a:r>
          </a:p>
          <a:p>
            <a:pPr lvl="1" eaLnBrk="1" hangingPunct="1">
              <a:defRPr/>
            </a:pPr>
            <a:r>
              <a:rPr lang="en-NZ" noProof="0" smtClean="0"/>
              <a:t>Programs emerge over time, decisions are part of a continuous process</a:t>
            </a:r>
          </a:p>
          <a:p>
            <a:pPr lvl="1" eaLnBrk="1" hangingPunct="1">
              <a:defRPr/>
            </a:pPr>
            <a:r>
              <a:rPr lang="en-NZ" noProof="0" smtClean="0"/>
              <a:t>Different models of policy provide a range of insights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Policy Model: 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Richard Matland described policy implementation as a function of </a:t>
            </a:r>
            <a:r>
              <a:rPr lang="en-NZ" i="1" noProof="0" smtClean="0"/>
              <a:t>ambiguity</a:t>
            </a:r>
            <a:r>
              <a:rPr lang="en-NZ" noProof="0" smtClean="0"/>
              <a:t> and </a:t>
            </a:r>
            <a:r>
              <a:rPr lang="en-NZ" i="1" noProof="0" smtClean="0"/>
              <a:t>conflict</a:t>
            </a:r>
          </a:p>
          <a:p>
            <a:pPr lvl="1" eaLnBrk="1" hangingPunct="1">
              <a:defRPr/>
            </a:pPr>
            <a:r>
              <a:rPr lang="en-NZ" noProof="0" smtClean="0"/>
              <a:t>A policy can be ambiguous in either means or ends </a:t>
            </a:r>
          </a:p>
          <a:p>
            <a:pPr lvl="1" eaLnBrk="1" hangingPunct="1">
              <a:defRPr/>
            </a:pPr>
            <a:r>
              <a:rPr lang="en-NZ" noProof="0" smtClean="0"/>
              <a:t>A policy is subject to conflict when parties with a stake in an issue have different views over its means or ends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Ambiguity-Conflict Model</a:t>
            </a:r>
          </a:p>
        </p:txBody>
      </p:sp>
      <p:sp>
        <p:nvSpPr>
          <p:cNvPr id="5" name="Rectangle 4"/>
          <p:cNvSpPr/>
          <p:nvPr/>
        </p:nvSpPr>
        <p:spPr>
          <a:xfrm>
            <a:off x="2195513" y="2420938"/>
            <a:ext cx="5976937" cy="396081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NZ"/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4284663" y="1557338"/>
            <a:ext cx="1079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 sz="2000"/>
              <a:t>Conflict</a:t>
            </a:r>
          </a:p>
        </p:txBody>
      </p:sp>
      <p:sp>
        <p:nvSpPr>
          <p:cNvPr id="17413" name="TextBox 10"/>
          <p:cNvSpPr txBox="1">
            <a:spLocks noChangeArrowheads="1"/>
          </p:cNvSpPr>
          <p:nvPr/>
        </p:nvSpPr>
        <p:spPr bwMode="auto">
          <a:xfrm rot="10800000">
            <a:off x="1116013" y="3789363"/>
            <a:ext cx="4921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NZ" sz="2000"/>
              <a:t>Ambiguity</a:t>
            </a:r>
          </a:p>
        </p:txBody>
      </p:sp>
      <p:sp>
        <p:nvSpPr>
          <p:cNvPr id="17414" name="TextBox 12"/>
          <p:cNvSpPr txBox="1">
            <a:spLocks noChangeArrowheads="1"/>
          </p:cNvSpPr>
          <p:nvPr/>
        </p:nvSpPr>
        <p:spPr bwMode="auto">
          <a:xfrm>
            <a:off x="3059113" y="1989138"/>
            <a:ext cx="720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/>
              <a:t>Low</a:t>
            </a:r>
          </a:p>
        </p:txBody>
      </p:sp>
      <p:sp>
        <p:nvSpPr>
          <p:cNvPr id="17415" name="TextBox 13"/>
          <p:cNvSpPr txBox="1">
            <a:spLocks noChangeArrowheads="1"/>
          </p:cNvSpPr>
          <p:nvPr/>
        </p:nvSpPr>
        <p:spPr bwMode="auto">
          <a:xfrm>
            <a:off x="6156325" y="1989138"/>
            <a:ext cx="863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/>
              <a:t>High</a:t>
            </a:r>
          </a:p>
        </p:txBody>
      </p:sp>
      <p:sp>
        <p:nvSpPr>
          <p:cNvPr id="17416" name="TextBox 15"/>
          <p:cNvSpPr txBox="1">
            <a:spLocks noChangeArrowheads="1"/>
          </p:cNvSpPr>
          <p:nvPr/>
        </p:nvSpPr>
        <p:spPr bwMode="auto">
          <a:xfrm rot="10800000">
            <a:off x="1619250" y="3141663"/>
            <a:ext cx="46196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NZ"/>
              <a:t>Low</a:t>
            </a:r>
          </a:p>
        </p:txBody>
      </p:sp>
      <p:sp>
        <p:nvSpPr>
          <p:cNvPr id="17417" name="TextBox 16"/>
          <p:cNvSpPr txBox="1">
            <a:spLocks noChangeArrowheads="1"/>
          </p:cNvSpPr>
          <p:nvPr/>
        </p:nvSpPr>
        <p:spPr bwMode="auto">
          <a:xfrm rot="-5400000">
            <a:off x="1589088" y="4972050"/>
            <a:ext cx="7191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/>
              <a:t>High</a:t>
            </a:r>
          </a:p>
        </p:txBody>
      </p:sp>
      <p:sp>
        <p:nvSpPr>
          <p:cNvPr id="17418" name="TextBox 17"/>
          <p:cNvSpPr txBox="1">
            <a:spLocks noChangeArrowheads="1"/>
          </p:cNvSpPr>
          <p:nvPr/>
        </p:nvSpPr>
        <p:spPr bwMode="auto">
          <a:xfrm>
            <a:off x="2411413" y="2708275"/>
            <a:ext cx="2665412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>
                <a:solidFill>
                  <a:schemeClr val="bg2"/>
                </a:solidFill>
              </a:rPr>
              <a:t>Administrative  implementation</a:t>
            </a:r>
          </a:p>
          <a:p>
            <a:r>
              <a:rPr lang="en-NZ">
                <a:solidFill>
                  <a:schemeClr val="bg2"/>
                </a:solidFill>
              </a:rPr>
              <a:t>Issue: resources</a:t>
            </a:r>
          </a:p>
          <a:p>
            <a:r>
              <a:rPr lang="en-NZ">
                <a:solidFill>
                  <a:schemeClr val="bg2"/>
                </a:solidFill>
              </a:rPr>
              <a:t>Example: smallpox eradication</a:t>
            </a:r>
          </a:p>
        </p:txBody>
      </p:sp>
      <p:cxnSp>
        <p:nvCxnSpPr>
          <p:cNvPr id="20" name="Straight Connector 19"/>
          <p:cNvCxnSpPr>
            <a:stCxn id="5" idx="0"/>
            <a:endCxn id="5" idx="2"/>
          </p:cNvCxnSpPr>
          <p:nvPr/>
        </p:nvCxnSpPr>
        <p:spPr>
          <a:xfrm rot="16200000" flipH="1">
            <a:off x="3204369" y="4401344"/>
            <a:ext cx="3960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5" idx="1"/>
            <a:endCxn id="5" idx="3"/>
          </p:cNvCxnSpPr>
          <p:nvPr/>
        </p:nvCxnSpPr>
        <p:spPr>
          <a:xfrm rot="10800000" flipH="1">
            <a:off x="2195513" y="4400550"/>
            <a:ext cx="59769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1" name="Rectangle 22"/>
          <p:cNvSpPr>
            <a:spLocks noChangeArrowheads="1"/>
          </p:cNvSpPr>
          <p:nvPr/>
        </p:nvSpPr>
        <p:spPr bwMode="auto">
          <a:xfrm>
            <a:off x="3276600" y="4941888"/>
            <a:ext cx="45720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/>
              <a:t>wide range of policy areas such as education, tax policies, health, employment, and housing</a:t>
            </a:r>
          </a:p>
        </p:txBody>
      </p:sp>
      <p:sp>
        <p:nvSpPr>
          <p:cNvPr id="17422" name="TextBox 26"/>
          <p:cNvSpPr txBox="1">
            <a:spLocks noChangeArrowheads="1"/>
          </p:cNvSpPr>
          <p:nvPr/>
        </p:nvSpPr>
        <p:spPr bwMode="auto">
          <a:xfrm>
            <a:off x="5364163" y="2636838"/>
            <a:ext cx="25923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>
                <a:solidFill>
                  <a:schemeClr val="bg2"/>
                </a:solidFill>
              </a:rPr>
              <a:t>Political implementation</a:t>
            </a:r>
          </a:p>
          <a:p>
            <a:r>
              <a:rPr lang="en-NZ">
                <a:solidFill>
                  <a:schemeClr val="bg2"/>
                </a:solidFill>
              </a:rPr>
              <a:t>Issue: power</a:t>
            </a:r>
          </a:p>
          <a:p>
            <a:r>
              <a:rPr lang="en-NZ">
                <a:solidFill>
                  <a:schemeClr val="bg2"/>
                </a:solidFill>
              </a:rPr>
              <a:t>Example: busing</a:t>
            </a:r>
          </a:p>
        </p:txBody>
      </p:sp>
      <p:sp>
        <p:nvSpPr>
          <p:cNvPr id="17423" name="TextBox 27"/>
          <p:cNvSpPr txBox="1">
            <a:spLocks noChangeArrowheads="1"/>
          </p:cNvSpPr>
          <p:nvPr/>
        </p:nvSpPr>
        <p:spPr bwMode="auto">
          <a:xfrm>
            <a:off x="2339975" y="4652963"/>
            <a:ext cx="26638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>
                <a:solidFill>
                  <a:schemeClr val="bg2"/>
                </a:solidFill>
              </a:rPr>
              <a:t>Experimental implementation</a:t>
            </a:r>
          </a:p>
          <a:p>
            <a:r>
              <a:rPr lang="en-NZ">
                <a:solidFill>
                  <a:schemeClr val="bg2"/>
                </a:solidFill>
              </a:rPr>
              <a:t>Issue: Context</a:t>
            </a:r>
          </a:p>
          <a:p>
            <a:r>
              <a:rPr lang="en-NZ">
                <a:solidFill>
                  <a:schemeClr val="bg2"/>
                </a:solidFill>
              </a:rPr>
              <a:t>Example: Headstart for children</a:t>
            </a:r>
          </a:p>
        </p:txBody>
      </p:sp>
      <p:sp>
        <p:nvSpPr>
          <p:cNvPr id="17424" name="TextBox 30"/>
          <p:cNvSpPr txBox="1">
            <a:spLocks noChangeArrowheads="1"/>
          </p:cNvSpPr>
          <p:nvPr/>
        </p:nvSpPr>
        <p:spPr bwMode="auto">
          <a:xfrm>
            <a:off x="5292725" y="4652963"/>
            <a:ext cx="2663825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>
                <a:solidFill>
                  <a:schemeClr val="bg2"/>
                </a:solidFill>
              </a:rPr>
              <a:t>Symbolic implementation</a:t>
            </a:r>
          </a:p>
          <a:p>
            <a:r>
              <a:rPr lang="en-NZ">
                <a:solidFill>
                  <a:schemeClr val="bg2"/>
                </a:solidFill>
              </a:rPr>
              <a:t>Issue: coalition strength</a:t>
            </a:r>
          </a:p>
          <a:p>
            <a:r>
              <a:rPr lang="en-NZ">
                <a:solidFill>
                  <a:schemeClr val="bg2"/>
                </a:solidFill>
              </a:rPr>
              <a:t>Example: community action agencies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Implications for Evaluation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The model describes a policy in ways that suggest what evaluation can achieve</a:t>
            </a:r>
          </a:p>
          <a:p>
            <a:pPr lvl="1" eaLnBrk="1" hangingPunct="1">
              <a:defRPr/>
            </a:pPr>
            <a:r>
              <a:rPr lang="en-NZ" noProof="0" smtClean="0"/>
              <a:t>Administrative: focus on technical</a:t>
            </a:r>
            <a:r>
              <a:rPr lang="en-NZ" baseline="0" noProof="0" smtClean="0"/>
              <a:t> questions</a:t>
            </a:r>
            <a:endParaRPr lang="en-NZ" noProof="0" smtClean="0"/>
          </a:p>
          <a:p>
            <a:pPr lvl="1" eaLnBrk="1" hangingPunct="1">
              <a:defRPr/>
            </a:pPr>
            <a:r>
              <a:rPr lang="en-NZ" noProof="0" smtClean="0"/>
              <a:t>Political: consider whose values and needs are being met by evaluation</a:t>
            </a:r>
          </a:p>
          <a:p>
            <a:pPr lvl="1" eaLnBrk="1" hangingPunct="1">
              <a:defRPr/>
            </a:pPr>
            <a:r>
              <a:rPr lang="en-NZ" noProof="0" smtClean="0"/>
              <a:t>Experimental: scope for contribution to new ideas and approaches</a:t>
            </a:r>
          </a:p>
          <a:p>
            <a:pPr lvl="1" eaLnBrk="1" hangingPunct="1">
              <a:defRPr/>
            </a:pPr>
            <a:r>
              <a:rPr lang="en-NZ" noProof="0" smtClean="0"/>
              <a:t>Symbolic: people</a:t>
            </a:r>
            <a:r>
              <a:rPr lang="en-NZ" baseline="0" noProof="0" smtClean="0"/>
              <a:t> may need to be seen doing something, may not expect impacts!</a:t>
            </a:r>
            <a:endParaRPr lang="en-NZ" noProof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Overview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NZ" noProof="0" smtClean="0"/>
              <a:t>This paper started with the observation that evaluation and policy practitioners read different journals, cite different authors, used different terminology but cover common ground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NZ" noProof="0" smtClean="0"/>
              <a:t>I acknowledge that policy and evaluation have wide and diverse literatures; more than one person will usually follow closely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Another Policy Model</a:t>
            </a:r>
          </a:p>
        </p:txBody>
      </p:sp>
      <p:pic>
        <p:nvPicPr>
          <p:cNvPr id="19459" name="Picture 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2060575"/>
            <a:ext cx="7429500" cy="349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27"/>
          <p:cNvSpPr txBox="1">
            <a:spLocks noChangeArrowheads="1"/>
          </p:cNvSpPr>
          <p:nvPr/>
        </p:nvSpPr>
        <p:spPr bwMode="auto">
          <a:xfrm>
            <a:off x="684213" y="6021388"/>
            <a:ext cx="77755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NZ"/>
              <a:t>Source: Institute of Policy Studies Working Paper 11/04, “Experimentation and Learning in Policy Implementation”, Eppel, Turner, Wolf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Implications for Evaluation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Program theory:</a:t>
            </a:r>
            <a:r>
              <a:rPr lang="en-NZ" baseline="0" noProof="0" smtClean="0"/>
              <a:t> need to adapt to emerging issues, anomalies; may not have a stable theory of action </a:t>
            </a:r>
            <a:endParaRPr lang="en-NZ" noProof="0" smtClean="0"/>
          </a:p>
          <a:p>
            <a:pPr eaLnBrk="1" hangingPunct="1">
              <a:defRPr/>
            </a:pPr>
            <a:r>
              <a:rPr lang="en-NZ" noProof="0" smtClean="0"/>
              <a:t>Outcome evaluation: question of when (if ever) program goals stabilise for measurable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Grounding Formative Evaluation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Implementation has been widely studied since Pressman &amp; </a:t>
            </a:r>
            <a:r>
              <a:rPr lang="en-NZ" noProof="0" dirty="0" err="1" smtClean="0"/>
              <a:t>Wildavsky</a:t>
            </a:r>
            <a:r>
              <a:rPr lang="en-NZ" noProof="0" dirty="0" smtClean="0"/>
              <a:t>, but may not be considered in formative evaluation</a:t>
            </a:r>
          </a:p>
          <a:p>
            <a:pPr lvl="1" eaLnBrk="1" hangingPunct="1">
              <a:defRPr/>
            </a:pPr>
            <a:r>
              <a:rPr lang="en-NZ" noProof="0" dirty="0" smtClean="0"/>
              <a:t>Wide range of endogenous and exogenous factors, significance of key actors</a:t>
            </a:r>
          </a:p>
          <a:p>
            <a:pPr lvl="1" eaLnBrk="1" hangingPunct="1">
              <a:defRPr/>
            </a:pPr>
            <a:r>
              <a:rPr lang="en-NZ" noProof="0" dirty="0" smtClean="0"/>
              <a:t>Substantial and varied literature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Learning from Evaluation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It’s not just evaluators who</a:t>
            </a:r>
            <a:r>
              <a:rPr lang="en-NZ" baseline="0" noProof="0" dirty="0" smtClean="0"/>
              <a:t> should look outside their own boundaries; p</a:t>
            </a:r>
            <a:r>
              <a:rPr lang="en-NZ" noProof="0" dirty="0" smtClean="0"/>
              <a:t>olicy </a:t>
            </a:r>
            <a:r>
              <a:rPr lang="en-NZ" noProof="0" dirty="0" smtClean="0"/>
              <a:t>analysts can learn from evaluation:</a:t>
            </a:r>
          </a:p>
          <a:p>
            <a:pPr lvl="1" eaLnBrk="1" hangingPunct="1">
              <a:defRPr/>
            </a:pPr>
            <a:r>
              <a:rPr lang="en-NZ" noProof="0" dirty="0" smtClean="0"/>
              <a:t>Alternative approaches for gaining insight (not just “gold standard”)</a:t>
            </a:r>
          </a:p>
          <a:p>
            <a:pPr lvl="1" eaLnBrk="1" hangingPunct="1">
              <a:defRPr/>
            </a:pPr>
            <a:r>
              <a:rPr lang="en-NZ" noProof="0" dirty="0" smtClean="0"/>
              <a:t>Need to define goals, indicators, logic more precisely where 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Evidence of Change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Recent attention to issues of complexity</a:t>
            </a:r>
            <a:r>
              <a:rPr lang="en-NZ" baseline="0" noProof="0" dirty="0" smtClean="0"/>
              <a:t> reflects awareness of need to adapt evaluation approaches</a:t>
            </a:r>
            <a:endParaRPr lang="en-NZ" noProof="0" dirty="0" smtClean="0"/>
          </a:p>
          <a:p>
            <a:pPr lvl="1" eaLnBrk="1" hangingPunct="1">
              <a:defRPr/>
            </a:pPr>
            <a:r>
              <a:rPr lang="en-NZ" noProof="0" dirty="0" smtClean="0"/>
              <a:t>Developmental </a:t>
            </a:r>
            <a:r>
              <a:rPr lang="en-NZ" noProof="0" dirty="0" smtClean="0"/>
              <a:t>evaluation </a:t>
            </a:r>
            <a:r>
              <a:rPr lang="en-NZ" noProof="0" dirty="0" smtClean="0"/>
              <a:t>one</a:t>
            </a:r>
            <a:r>
              <a:rPr lang="en-NZ" baseline="0" noProof="0" dirty="0" smtClean="0"/>
              <a:t> example of a response to complex </a:t>
            </a:r>
            <a:r>
              <a:rPr lang="en-NZ" baseline="0" noProof="0" dirty="0" smtClean="0"/>
              <a:t>policy environments and emerging policy </a:t>
            </a:r>
            <a:r>
              <a:rPr lang="en-NZ" baseline="0" noProof="0" dirty="0" smtClean="0"/>
              <a:t>solutions</a:t>
            </a:r>
          </a:p>
          <a:p>
            <a:pPr lvl="0" eaLnBrk="1" hangingPunct="1">
              <a:defRPr/>
            </a:pPr>
            <a:r>
              <a:rPr lang="en-NZ" baseline="0" noProof="0" dirty="0" smtClean="0"/>
              <a:t>Attention also given to need for knowledge exchange across boundaries</a:t>
            </a:r>
            <a:endParaRPr lang="en-NZ" baseline="0" noProof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Discussion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What</a:t>
            </a:r>
            <a:r>
              <a:rPr lang="en-NZ" baseline="0" dirty="0" smtClean="0"/>
              <a:t> do you think? Is there a cultural divide with policy analysis, and if so how significant is it?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Common Ground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Evaluation and policy analysis have a common focus on how policies are developed and implemented, and a general goal of public interest</a:t>
            </a:r>
          </a:p>
          <a:p>
            <a:pPr eaLnBrk="1" hangingPunct="1">
              <a:defRPr/>
            </a:pPr>
            <a:r>
              <a:rPr lang="en-NZ" noProof="0" smtClean="0"/>
              <a:t>Evaluation practitioners have to consider policy needs and stakeholders for evaluation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Different Outlooks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Evaluation practitioners may treat policy goals and designs as fixed </a:t>
            </a:r>
          </a:p>
          <a:p>
            <a:pPr eaLnBrk="1" hangingPunct="1">
              <a:defRPr/>
            </a:pPr>
            <a:r>
              <a:rPr lang="en-NZ" noProof="0" dirty="0" smtClean="0"/>
              <a:t>Evaluators may not follow debates within policy community on policy &amp; implementation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Separate Literatures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NZ" noProof="0" smtClean="0"/>
              <a:t>Analysis of journal publications shows differences in sources</a:t>
            </a:r>
          </a:p>
          <a:p>
            <a:pPr eaLnBrk="1" hangingPunct="1">
              <a:defRPr/>
            </a:pPr>
            <a:r>
              <a:rPr lang="en-NZ" noProof="0" smtClean="0"/>
              <a:t> Reviewed 2010 publications in Journal of Policy Analysis and Management (JPAM) and American Journal of Evaluation</a:t>
            </a:r>
          </a:p>
          <a:p>
            <a:pPr eaLnBrk="1" hangingPunct="1">
              <a:defRPr/>
            </a:pPr>
            <a:r>
              <a:rPr lang="en-NZ" noProof="0" smtClean="0"/>
              <a:t>Looked at content of the articles and the sources cited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JPAM Articles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50 research articles in 4 issues, on range of policy areas such as education, tax policies, health, employment, and housing</a:t>
            </a:r>
          </a:p>
          <a:p>
            <a:pPr eaLnBrk="1" hangingPunct="1">
              <a:defRPr/>
            </a:pPr>
            <a:r>
              <a:rPr lang="en-NZ" noProof="0" smtClean="0"/>
              <a:t>Focus often on evaluative questions concerning policy implementation and impacts</a:t>
            </a:r>
          </a:p>
          <a:p>
            <a:pPr eaLnBrk="1" hangingPunct="1">
              <a:defRPr/>
            </a:pPr>
            <a:r>
              <a:rPr lang="en-NZ" noProof="0" smtClean="0"/>
              <a:t>Public administration, economic journals cited (rarely evaluation)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AJE Articles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18 research articles in 4 issues, most often focused on evaluation methods or approaches (less focus on policy substance) </a:t>
            </a:r>
          </a:p>
          <a:p>
            <a:pPr eaLnBrk="1" hangingPunct="1">
              <a:defRPr/>
            </a:pPr>
            <a:r>
              <a:rPr lang="en-NZ" noProof="0" smtClean="0"/>
              <a:t>A few references to public administration or management journals, or journals in policy areas such as criminal justice or education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smtClean="0"/>
              <a:t>Book Buying Patterns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noProof="0" dirty="0" smtClean="0"/>
              <a:t>Looked for reading patterns among policy and evaluation books by using Amazon data</a:t>
            </a:r>
          </a:p>
          <a:p>
            <a:pPr lvl="1" eaLnBrk="1" hangingPunct="1">
              <a:defRPr/>
            </a:pPr>
            <a:r>
              <a:rPr lang="en-NZ" noProof="0" dirty="0" smtClean="0"/>
              <a:t>Identified lists of evaluation and policy texts</a:t>
            </a:r>
          </a:p>
          <a:p>
            <a:pPr lvl="1" eaLnBrk="1" hangingPunct="1">
              <a:defRPr/>
            </a:pPr>
            <a:r>
              <a:rPr lang="en-NZ" noProof="0" dirty="0" smtClean="0"/>
              <a:t>Looked for links under “customers who bought this book also bought…” </a:t>
            </a:r>
          </a:p>
          <a:p>
            <a:pPr lvl="1" eaLnBrk="1" hangingPunct="1">
              <a:defRPr/>
            </a:pPr>
            <a:r>
              <a:rPr lang="en-NZ" noProof="0" dirty="0" smtClean="0"/>
              <a:t>Mapped linkages between books (pointing from one to another bought by same people)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Evaluation Books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400" baseline="0" dirty="0" smtClean="0"/>
              <a:t>Patton, Utilization-Focused Evaluation</a:t>
            </a:r>
          </a:p>
          <a:p>
            <a:r>
              <a:rPr lang="en-NZ" sz="2400" baseline="0" dirty="0" smtClean="0"/>
              <a:t>Morris, Evaluation Ethics for Best Practice</a:t>
            </a:r>
          </a:p>
          <a:p>
            <a:r>
              <a:rPr lang="en-NZ" sz="2400" baseline="0" dirty="0" err="1" smtClean="0"/>
              <a:t>Chelimsky</a:t>
            </a:r>
            <a:r>
              <a:rPr lang="en-NZ" sz="2400" baseline="0" dirty="0" smtClean="0"/>
              <a:t> and </a:t>
            </a:r>
            <a:r>
              <a:rPr lang="en-NZ" sz="2400" baseline="0" dirty="0" err="1" smtClean="0"/>
              <a:t>Shadish</a:t>
            </a:r>
            <a:r>
              <a:rPr lang="en-NZ" sz="2400" baseline="0" dirty="0" smtClean="0"/>
              <a:t>, Evaluation for the 21</a:t>
            </a:r>
            <a:r>
              <a:rPr lang="en-NZ" sz="2400" baseline="30000" dirty="0" smtClean="0"/>
              <a:t>st</a:t>
            </a:r>
            <a:r>
              <a:rPr lang="en-NZ" sz="2400" baseline="0" dirty="0" smtClean="0"/>
              <a:t> Century</a:t>
            </a:r>
          </a:p>
          <a:p>
            <a:r>
              <a:rPr lang="en-NZ" sz="2400" baseline="0" dirty="0" smtClean="0"/>
              <a:t>Rossi, </a:t>
            </a:r>
            <a:r>
              <a:rPr lang="en-NZ" sz="2400" baseline="0" dirty="0" err="1" smtClean="0"/>
              <a:t>Lipsey</a:t>
            </a:r>
            <a:r>
              <a:rPr lang="en-NZ" sz="2400" baseline="0" dirty="0" smtClean="0"/>
              <a:t> &amp; Freeman, Evaluation</a:t>
            </a:r>
          </a:p>
          <a:p>
            <a:r>
              <a:rPr lang="en-NZ" sz="2400" baseline="0" dirty="0" err="1" smtClean="0"/>
              <a:t>Scriven</a:t>
            </a:r>
            <a:r>
              <a:rPr lang="en-NZ" sz="2400" baseline="0" dirty="0" smtClean="0"/>
              <a:t>, Evaluation Thesaurus</a:t>
            </a:r>
          </a:p>
          <a:p>
            <a:r>
              <a:rPr lang="en-NZ" sz="2400" baseline="0" dirty="0" err="1" smtClean="0"/>
              <a:t>Posavac</a:t>
            </a:r>
            <a:r>
              <a:rPr lang="en-NZ" sz="2400" baseline="0" dirty="0" smtClean="0"/>
              <a:t>, Program Evaluation</a:t>
            </a:r>
          </a:p>
          <a:p>
            <a:r>
              <a:rPr lang="en-NZ" sz="2400" baseline="0" dirty="0" err="1" smtClean="0"/>
              <a:t>Stufflebeam</a:t>
            </a:r>
            <a:r>
              <a:rPr lang="en-NZ" sz="2400" baseline="0" dirty="0" smtClean="0"/>
              <a:t>, Evaluation Theory, Models, &amp; Applications</a:t>
            </a:r>
          </a:p>
          <a:p>
            <a:r>
              <a:rPr lang="en-NZ" sz="2400" baseline="0" dirty="0" smtClean="0"/>
              <a:t>Weiss,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1009</TotalTime>
  <Words>1043</Words>
  <Application>Microsoft Office PowerPoint</Application>
  <PresentationFormat>On-screen Show (4:3)</PresentationFormat>
  <Paragraphs>203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Textured</vt:lpstr>
      <vt:lpstr>The Separate but Related Cultures of Evaluation &amp; Policy Analysis</vt:lpstr>
      <vt:lpstr>Overview</vt:lpstr>
      <vt:lpstr>Common Ground</vt:lpstr>
      <vt:lpstr>Different Outlooks</vt:lpstr>
      <vt:lpstr>Separate Literatures</vt:lpstr>
      <vt:lpstr>JPAM Articles</vt:lpstr>
      <vt:lpstr>AJE Articles</vt:lpstr>
      <vt:lpstr>Book Buying Patterns</vt:lpstr>
      <vt:lpstr>Evaluation Books </vt:lpstr>
      <vt:lpstr>More Evaluation Books</vt:lpstr>
      <vt:lpstr>Policy Books</vt:lpstr>
      <vt:lpstr>More Policy Books</vt:lpstr>
      <vt:lpstr>Book Buying Networks (all links)</vt:lpstr>
      <vt:lpstr>Book Buying Networks (reciprocal)</vt:lpstr>
      <vt:lpstr>Learning from Policy</vt:lpstr>
      <vt:lpstr>Policy Process Models</vt:lpstr>
      <vt:lpstr>Policy Model: Example 1</vt:lpstr>
      <vt:lpstr>Ambiguity-Conflict Model</vt:lpstr>
      <vt:lpstr>Implications for Evaluation</vt:lpstr>
      <vt:lpstr>Another Policy Model</vt:lpstr>
      <vt:lpstr>Implications for Evaluation</vt:lpstr>
      <vt:lpstr>Grounding Formative Evaluation</vt:lpstr>
      <vt:lpstr>Learning from Evaluation</vt:lpstr>
      <vt:lpstr>Evidence of Change</vt:lpstr>
      <vt:lpstr>Discussion</vt:lpstr>
    </vt:vector>
  </TitlesOfParts>
  <Company>Department of Building and Housing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</dc:title>
  <dc:creator>David Turner</dc:creator>
  <cp:lastModifiedBy>David</cp:lastModifiedBy>
  <cp:revision>21</cp:revision>
  <dcterms:created xsi:type="dcterms:W3CDTF">2011-08-16T22:34:26Z</dcterms:created>
  <dcterms:modified xsi:type="dcterms:W3CDTF">2011-09-01T01:24:19Z</dcterms:modified>
</cp:coreProperties>
</file>